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1147" r:id="rId5"/>
    <p:sldId id="1158" r:id="rId6"/>
    <p:sldId id="1195" r:id="rId7"/>
    <p:sldId id="1196" r:id="rId8"/>
    <p:sldId id="1199" r:id="rId9"/>
    <p:sldId id="1198" r:id="rId10"/>
    <p:sldId id="1178" r:id="rId11"/>
    <p:sldId id="1200" r:id="rId12"/>
    <p:sldId id="1281" r:id="rId13"/>
    <p:sldId id="1213" r:id="rId14"/>
    <p:sldId id="1223" r:id="rId15"/>
    <p:sldId id="1222" r:id="rId16"/>
    <p:sldId id="1212" r:id="rId17"/>
    <p:sldId id="1245" r:id="rId18"/>
    <p:sldId id="1249" r:id="rId19"/>
    <p:sldId id="1224" r:id="rId20"/>
    <p:sldId id="1219" r:id="rId21"/>
    <p:sldId id="1225" r:id="rId22"/>
    <p:sldId id="1226" r:id="rId23"/>
    <p:sldId id="1228" r:id="rId24"/>
    <p:sldId id="1231" r:id="rId25"/>
    <p:sldId id="1238" r:id="rId26"/>
    <p:sldId id="1230" r:id="rId27"/>
    <p:sldId id="1232" r:id="rId28"/>
    <p:sldId id="1233" r:id="rId29"/>
    <p:sldId id="1215" r:id="rId30"/>
    <p:sldId id="1216" r:id="rId31"/>
    <p:sldId id="1235" r:id="rId32"/>
    <p:sldId id="1242" r:id="rId33"/>
    <p:sldId id="1243" r:id="rId34"/>
    <p:sldId id="1246" r:id="rId35"/>
    <p:sldId id="1247" r:id="rId36"/>
    <p:sldId id="1248" r:id="rId37"/>
    <p:sldId id="1251" r:id="rId38"/>
    <p:sldId id="1218" r:id="rId39"/>
    <p:sldId id="1250" r:id="rId40"/>
    <p:sldId id="1217" r:id="rId41"/>
    <p:sldId id="1261" r:id="rId42"/>
    <p:sldId id="1256" r:id="rId43"/>
    <p:sldId id="1259" r:id="rId44"/>
    <p:sldId id="1258" r:id="rId45"/>
    <p:sldId id="1279" r:id="rId46"/>
    <p:sldId id="1269" r:id="rId47"/>
    <p:sldId id="1263" r:id="rId48"/>
    <p:sldId id="1260" r:id="rId49"/>
    <p:sldId id="1264" r:id="rId50"/>
    <p:sldId id="1265" r:id="rId51"/>
    <p:sldId id="1267" r:id="rId52"/>
    <p:sldId id="1272" r:id="rId53"/>
    <p:sldId id="1271" r:id="rId54"/>
    <p:sldId id="1270" r:id="rId55"/>
    <p:sldId id="1220" r:id="rId56"/>
    <p:sldId id="1274" r:id="rId57"/>
    <p:sldId id="1277" r:id="rId58"/>
    <p:sldId id="1278" r:id="rId59"/>
    <p:sldId id="1282" r:id="rId60"/>
    <p:sldId id="1280" r:id="rId61"/>
    <p:sldId id="1221" r:id="rId62"/>
    <p:sldId id="1283" r:id="rId63"/>
    <p:sldId id="1286" r:id="rId64"/>
    <p:sldId id="1285" r:id="rId65"/>
    <p:sldId id="1284" r:id="rId6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07C9"/>
    <a:srgbClr val="F39200"/>
    <a:srgbClr val="F4980A"/>
    <a:srgbClr val="5D5D5D"/>
    <a:srgbClr val="BDD7EE"/>
    <a:srgbClr val="FFF1D3"/>
    <a:srgbClr val="E36C0A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9189" autoAdjust="0"/>
  </p:normalViewPr>
  <p:slideViewPr>
    <p:cSldViewPr snapToGrid="0">
      <p:cViewPr varScale="1">
        <p:scale>
          <a:sx n="112" d="100"/>
          <a:sy n="112" d="100"/>
        </p:scale>
        <p:origin x="47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27T07:12:27.648" v="17485" actId="20577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24T16:28:22.424" v="17465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24T16:28:22.424" v="17465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27T07:07:04.931" v="17467" actId="20577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27T07:07:04.931" v="17467" actId="20577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08:48.982" v="17469" actId="20577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27T07:08:48.982" v="17469" actId="20577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27T07:09:07.032" v="17470" actId="20577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27T07:09:07.032" v="17470" actId="20577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0:19.580" v="17473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27T07:10:19.580" v="17473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27T07:11:24.925" v="17474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27T07:11:24.925" v="17474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2:27.648" v="17485" actId="20577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27T07:12:27.648" v="17485" actId="20577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Chg chg="new del">
        <pc:chgData name="MATHIEU Alexandre" userId="e241321e-edca-4be9-918c-7dd3cd5e5b9d" providerId="ADAL" clId="{E9BC2238-4F52-4776-B101-01CBE828E475}" dt="2023-11-27T07:07:14.104" v="17468" actId="47"/>
        <pc:sldMkLst>
          <pc:docMk/>
          <pc:sldMk cId="1345276294" sldId="1287"/>
        </pc:sldMkLst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5DBC8-42DE-43AB-B7A3-E1BFB7FE696E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209CDEB7-1FDC-472A-B63C-59BD8025A927}">
      <dgm:prSet phldrT="[Texte]" custT="1"/>
      <dgm:spPr/>
      <dgm:t>
        <a:bodyPr/>
        <a:lstStyle/>
        <a:p>
          <a:r>
            <a:rPr lang="en-US" sz="2400" b="1" dirty="0"/>
            <a:t>15%</a:t>
          </a:r>
          <a:r>
            <a:rPr lang="en-US" sz="1000" b="1" dirty="0"/>
            <a:t>[4]  </a:t>
          </a:r>
          <a:r>
            <a:rPr lang="en-US" sz="2400" b="1" dirty="0"/>
            <a:t>of underperformances:</a:t>
          </a:r>
          <a:br>
            <a:rPr lang="en-US" sz="2000" dirty="0"/>
          </a:br>
          <a:r>
            <a:rPr lang="en-US" sz="2000" dirty="0"/>
            <a:t>« </a:t>
          </a:r>
          <a:r>
            <a:rPr lang="en-US" sz="2000" noProof="0" dirty="0"/>
            <a:t>Recoverable » Energy: 5%</a:t>
          </a:r>
          <a:r>
            <a:rPr lang="en-US" sz="1000" noProof="0" dirty="0"/>
            <a:t>[4,5]</a:t>
          </a:r>
          <a:endParaRPr lang="en-US" sz="1000" b="1" dirty="0"/>
        </a:p>
      </dgm:t>
    </dgm:pt>
    <dgm:pt modelId="{FD630E0C-0C39-4CC0-B0BB-04D5908592F6}" type="parTrans" cxnId="{A51AD13A-6A2A-4134-80B0-115C875ABA18}">
      <dgm:prSet/>
      <dgm:spPr/>
      <dgm:t>
        <a:bodyPr/>
        <a:lstStyle/>
        <a:p>
          <a:endParaRPr lang="fr-FR"/>
        </a:p>
      </dgm:t>
    </dgm:pt>
    <dgm:pt modelId="{6C882B47-D7DE-49A2-AB51-FC833E85B663}" type="sibTrans" cxnId="{A51AD13A-6A2A-4134-80B0-115C875ABA18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00D775CB-FA03-4B9C-B75F-52796FFDAD89}">
      <dgm:prSet phldrT="[Texte]" custT="1"/>
      <dgm:spPr/>
      <dgm:t>
        <a:bodyPr/>
        <a:lstStyle/>
        <a:p>
          <a:r>
            <a:rPr lang="en-US" sz="2400" b="1" i="0" dirty="0"/>
            <a:t>Complex in-situ O &amp; M:</a:t>
          </a:r>
          <a:br>
            <a:rPr lang="en-US" sz="2000" dirty="0"/>
          </a:br>
          <a:r>
            <a:rPr lang="en-US" sz="2000" dirty="0"/>
            <a:t>No one-fit-all O&amp;M</a:t>
          </a:r>
          <a:r>
            <a:rPr lang="en-US" sz="1000" dirty="0"/>
            <a:t>[2]</a:t>
          </a:r>
          <a:br>
            <a:rPr lang="en-US" sz="2000" dirty="0"/>
          </a:br>
          <a:r>
            <a:rPr lang="en-US" sz="2000" b="0" i="0" dirty="0"/>
            <a:t>Expensive</a:t>
          </a:r>
          <a:r>
            <a:rPr lang="en-US" sz="1000" dirty="0"/>
            <a:t>[3]</a:t>
          </a:r>
        </a:p>
      </dgm:t>
    </dgm:pt>
    <dgm:pt modelId="{FCACE2BA-769A-4433-814F-83A825A9013F}" type="parTrans" cxnId="{CB74E63A-B4BD-4FD6-8994-9FB1D99EC41F}">
      <dgm:prSet/>
      <dgm:spPr/>
      <dgm:t>
        <a:bodyPr/>
        <a:lstStyle/>
        <a:p>
          <a:endParaRPr lang="fr-FR"/>
        </a:p>
      </dgm:t>
    </dgm:pt>
    <dgm:pt modelId="{EF22306A-FECC-41B5-9D68-BFB28B257B55}" type="sibTrans" cxnId="{CB74E63A-B4BD-4FD6-8994-9FB1D99EC41F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fr-FR"/>
        </a:p>
      </dgm:t>
    </dgm:pt>
    <dgm:pt modelId="{0022C1D7-9046-4F68-99BA-50A7CA04DC36}">
      <dgm:prSet phldrT="[Texte]" custT="1"/>
      <dgm:spPr/>
      <dgm:t>
        <a:bodyPr/>
        <a:lstStyle/>
        <a:p>
          <a:r>
            <a:rPr lang="en-US" sz="2400" b="1" dirty="0"/>
            <a:t>PV capacity increases exponentially</a:t>
          </a:r>
        </a:p>
        <a:p>
          <a:r>
            <a:rPr lang="en-US" sz="2000" b="0" dirty="0"/>
            <a:t>+20%/year worldwide since 2010</a:t>
          </a:r>
          <a:r>
            <a:rPr lang="en-US" sz="1000" b="0" dirty="0"/>
            <a:t>[1]</a:t>
          </a:r>
        </a:p>
      </dgm:t>
    </dgm:pt>
    <dgm:pt modelId="{9073983D-876C-457F-95EE-05AC215BD1F8}" type="parTrans" cxnId="{44C1F0CF-FA19-478F-B15E-FDA2A90B9CE0}">
      <dgm:prSet/>
      <dgm:spPr/>
      <dgm:t>
        <a:bodyPr/>
        <a:lstStyle/>
        <a:p>
          <a:endParaRPr lang="fr-FR"/>
        </a:p>
      </dgm:t>
    </dgm:pt>
    <dgm:pt modelId="{1059455A-57B4-48EA-AAF9-2C1865F8D5E4}" type="sibTrans" cxnId="{44C1F0CF-FA19-478F-B15E-FDA2A90B9CE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</dgm:spPr>
      <dgm:t>
        <a:bodyPr/>
        <a:lstStyle/>
        <a:p>
          <a:endParaRPr lang="fr-FR"/>
        </a:p>
      </dgm:t>
    </dgm:pt>
    <dgm:pt modelId="{6B2B3350-DA89-4E95-BC60-CC6261492239}" type="pres">
      <dgm:prSet presAssocID="{5CB5DBC8-42DE-43AB-B7A3-E1BFB7FE696E}" presName="Name0" presStyleCnt="0">
        <dgm:presLayoutVars>
          <dgm:chMax val="8"/>
          <dgm:chPref val="8"/>
          <dgm:dir/>
        </dgm:presLayoutVars>
      </dgm:prSet>
      <dgm:spPr/>
    </dgm:pt>
    <dgm:pt modelId="{49131625-EFF8-42D3-8C5D-32B4D5225FC1}" type="pres">
      <dgm:prSet presAssocID="{0022C1D7-9046-4F68-99BA-50A7CA04DC36}" presName="parent_text_1" presStyleLbl="revTx" presStyleIdx="0" presStyleCnt="3" custScaleX="118866">
        <dgm:presLayoutVars>
          <dgm:chMax val="0"/>
          <dgm:chPref val="0"/>
          <dgm:bulletEnabled val="1"/>
        </dgm:presLayoutVars>
      </dgm:prSet>
      <dgm:spPr/>
    </dgm:pt>
    <dgm:pt modelId="{2CBA543B-4EAA-4AEA-9ADA-994FBF2FD7CD}" type="pres">
      <dgm:prSet presAssocID="{0022C1D7-9046-4F68-99BA-50A7CA04DC36}" presName="image_accent_1" presStyleCnt="0"/>
      <dgm:spPr/>
    </dgm:pt>
    <dgm:pt modelId="{96F36928-6EC7-4677-8B74-75EEAACDDACE}" type="pres">
      <dgm:prSet presAssocID="{0022C1D7-9046-4F68-99BA-50A7CA04DC36}" presName="imageAccentRepeatNode" presStyleLbl="alignNode1" presStyleIdx="0" presStyleCnt="6"/>
      <dgm:spPr/>
    </dgm:pt>
    <dgm:pt modelId="{190A4671-4318-486D-8F10-C630E5ED4D3B}" type="pres">
      <dgm:prSet presAssocID="{0022C1D7-9046-4F68-99BA-50A7CA04DC36}" presName="accent_1" presStyleLbl="alignNode1" presStyleIdx="1" presStyleCnt="6"/>
      <dgm:spPr/>
    </dgm:pt>
    <dgm:pt modelId="{FA4244A3-82BD-441F-B147-EE99B9968A4E}" type="pres">
      <dgm:prSet presAssocID="{1059455A-57B4-48EA-AAF9-2C1865F8D5E4}" presName="image_1" presStyleCnt="0"/>
      <dgm:spPr/>
    </dgm:pt>
    <dgm:pt modelId="{34D62B8E-24C0-4C63-84F8-8233E28DC19F}" type="pres">
      <dgm:prSet presAssocID="{1059455A-57B4-48EA-AAF9-2C1865F8D5E4}" presName="imageRepeatNode" presStyleLbl="fgImgPlace1" presStyleIdx="0" presStyleCnt="3"/>
      <dgm:spPr/>
    </dgm:pt>
    <dgm:pt modelId="{8B45E5AD-85F1-4595-AB5E-E089C6179AAF}" type="pres">
      <dgm:prSet presAssocID="{209CDEB7-1FDC-472A-B63C-59BD8025A927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77790C6-5BBF-4561-BCDE-42F49E476C72}" type="pres">
      <dgm:prSet presAssocID="{209CDEB7-1FDC-472A-B63C-59BD8025A927}" presName="image_accent_2" presStyleCnt="0"/>
      <dgm:spPr/>
    </dgm:pt>
    <dgm:pt modelId="{DB225E34-5809-4AB7-AE37-57E69A1AB222}" type="pres">
      <dgm:prSet presAssocID="{209CDEB7-1FDC-472A-B63C-59BD8025A927}" presName="imageAccentRepeatNode" presStyleLbl="alignNode1" presStyleIdx="2" presStyleCnt="6"/>
      <dgm:spPr/>
    </dgm:pt>
    <dgm:pt modelId="{5C2BB227-9681-456A-95DA-983144A02DBA}" type="pres">
      <dgm:prSet presAssocID="{6C882B47-D7DE-49A2-AB51-FC833E85B663}" presName="image_2" presStyleCnt="0"/>
      <dgm:spPr/>
    </dgm:pt>
    <dgm:pt modelId="{DD194FEE-5E2A-43D6-B692-E2BD3691A655}" type="pres">
      <dgm:prSet presAssocID="{6C882B47-D7DE-49A2-AB51-FC833E85B663}" presName="imageRepeatNode" presStyleLbl="fgImgPlace1" presStyleIdx="1" presStyleCnt="3"/>
      <dgm:spPr/>
    </dgm:pt>
    <dgm:pt modelId="{04673BA5-44D3-4FEB-96E9-DDEAE4913C6A}" type="pres">
      <dgm:prSet presAssocID="{00D775CB-FA03-4B9C-B75F-52796FFDAD89}" presName="image_accent_3" presStyleCnt="0"/>
      <dgm:spPr/>
    </dgm:pt>
    <dgm:pt modelId="{2E500D15-3070-46C0-B57A-83D43E5B6BFE}" type="pres">
      <dgm:prSet presAssocID="{00D775CB-FA03-4B9C-B75F-52796FFDAD89}" presName="imageAccentRepeatNode" presStyleLbl="alignNode1" presStyleIdx="3" presStyleCnt="6"/>
      <dgm:spPr/>
    </dgm:pt>
    <dgm:pt modelId="{452F1E38-E1DE-498A-BB75-27957D14A70D}" type="pres">
      <dgm:prSet presAssocID="{00D775CB-FA03-4B9C-B75F-52796FFDAD89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0712773-5026-4138-9D47-F67D673B2A53}" type="pres">
      <dgm:prSet presAssocID="{00D775CB-FA03-4B9C-B75F-52796FFDAD89}" presName="accent_2" presStyleLbl="alignNode1" presStyleIdx="4" presStyleCnt="6"/>
      <dgm:spPr/>
    </dgm:pt>
    <dgm:pt modelId="{E7FDBB81-27F0-4CCB-B826-943867F42041}" type="pres">
      <dgm:prSet presAssocID="{00D775CB-FA03-4B9C-B75F-52796FFDAD89}" presName="accent_3" presStyleLbl="alignNode1" presStyleIdx="5" presStyleCnt="6"/>
      <dgm:spPr/>
    </dgm:pt>
    <dgm:pt modelId="{DCE0E9D2-FC31-4E39-982F-F49B131B8FAF}" type="pres">
      <dgm:prSet presAssocID="{EF22306A-FECC-41B5-9D68-BFB28B257B55}" presName="image_3" presStyleCnt="0"/>
      <dgm:spPr/>
    </dgm:pt>
    <dgm:pt modelId="{9D7BB169-A21E-4099-B234-A7B1C4A9688C}" type="pres">
      <dgm:prSet presAssocID="{EF22306A-FECC-41B5-9D68-BFB28B257B55}" presName="imageRepeatNode" presStyleLbl="fgImgPlace1" presStyleIdx="2" presStyleCnt="3"/>
      <dgm:spPr/>
    </dgm:pt>
  </dgm:ptLst>
  <dgm:cxnLst>
    <dgm:cxn modelId="{C27EBB04-9874-4577-9961-8921540C2673}" type="presOf" srcId="{209CDEB7-1FDC-472A-B63C-59BD8025A927}" destId="{8B45E5AD-85F1-4595-AB5E-E089C6179AAF}" srcOrd="0" destOrd="0" presId="urn:microsoft.com/office/officeart/2008/layout/BubblePictureList"/>
    <dgm:cxn modelId="{F513E50A-36C6-4B28-B851-C99CA53A9C53}" type="presOf" srcId="{5CB5DBC8-42DE-43AB-B7A3-E1BFB7FE696E}" destId="{6B2B3350-DA89-4E95-BC60-CC6261492239}" srcOrd="0" destOrd="0" presId="urn:microsoft.com/office/officeart/2008/layout/BubblePictureList"/>
    <dgm:cxn modelId="{B6CE0E0B-D188-4F57-9036-9EB4E5C61E0E}" type="presOf" srcId="{EF22306A-FECC-41B5-9D68-BFB28B257B55}" destId="{9D7BB169-A21E-4099-B234-A7B1C4A9688C}" srcOrd="0" destOrd="0" presId="urn:microsoft.com/office/officeart/2008/layout/BubblePictureList"/>
    <dgm:cxn modelId="{9D83FC16-3E1C-45A5-B109-2BE90CF6238E}" type="presOf" srcId="{00D775CB-FA03-4B9C-B75F-52796FFDAD89}" destId="{452F1E38-E1DE-498A-BB75-27957D14A70D}" srcOrd="0" destOrd="0" presId="urn:microsoft.com/office/officeart/2008/layout/BubblePictureList"/>
    <dgm:cxn modelId="{A51AD13A-6A2A-4134-80B0-115C875ABA18}" srcId="{5CB5DBC8-42DE-43AB-B7A3-E1BFB7FE696E}" destId="{209CDEB7-1FDC-472A-B63C-59BD8025A927}" srcOrd="1" destOrd="0" parTransId="{FD630E0C-0C39-4CC0-B0BB-04D5908592F6}" sibTransId="{6C882B47-D7DE-49A2-AB51-FC833E85B663}"/>
    <dgm:cxn modelId="{CB74E63A-B4BD-4FD6-8994-9FB1D99EC41F}" srcId="{5CB5DBC8-42DE-43AB-B7A3-E1BFB7FE696E}" destId="{00D775CB-FA03-4B9C-B75F-52796FFDAD89}" srcOrd="2" destOrd="0" parTransId="{FCACE2BA-769A-4433-814F-83A825A9013F}" sibTransId="{EF22306A-FECC-41B5-9D68-BFB28B257B55}"/>
    <dgm:cxn modelId="{15A86D50-2A63-4922-AD52-CD75AC0C0FA8}" type="presOf" srcId="{1059455A-57B4-48EA-AAF9-2C1865F8D5E4}" destId="{34D62B8E-24C0-4C63-84F8-8233E28DC19F}" srcOrd="0" destOrd="0" presId="urn:microsoft.com/office/officeart/2008/layout/BubblePictureList"/>
    <dgm:cxn modelId="{F6839274-5F98-414D-B89F-7567D56C1F8E}" type="presOf" srcId="{0022C1D7-9046-4F68-99BA-50A7CA04DC36}" destId="{49131625-EFF8-42D3-8C5D-32B4D5225FC1}" srcOrd="0" destOrd="0" presId="urn:microsoft.com/office/officeart/2008/layout/BubblePictureList"/>
    <dgm:cxn modelId="{BBE87ABC-9CBA-4E61-BB4C-9AD6FCF6066C}" type="presOf" srcId="{6C882B47-D7DE-49A2-AB51-FC833E85B663}" destId="{DD194FEE-5E2A-43D6-B692-E2BD3691A655}" srcOrd="0" destOrd="0" presId="urn:microsoft.com/office/officeart/2008/layout/BubblePictureList"/>
    <dgm:cxn modelId="{44C1F0CF-FA19-478F-B15E-FDA2A90B9CE0}" srcId="{5CB5DBC8-42DE-43AB-B7A3-E1BFB7FE696E}" destId="{0022C1D7-9046-4F68-99BA-50A7CA04DC36}" srcOrd="0" destOrd="0" parTransId="{9073983D-876C-457F-95EE-05AC215BD1F8}" sibTransId="{1059455A-57B4-48EA-AAF9-2C1865F8D5E4}"/>
    <dgm:cxn modelId="{97B2C06E-6514-419C-985A-96E94C02675D}" type="presParOf" srcId="{6B2B3350-DA89-4E95-BC60-CC6261492239}" destId="{49131625-EFF8-42D3-8C5D-32B4D5225FC1}" srcOrd="0" destOrd="0" presId="urn:microsoft.com/office/officeart/2008/layout/BubblePictureList"/>
    <dgm:cxn modelId="{B8BA0CCE-2EAC-4134-8DF1-D25FF3053C7E}" type="presParOf" srcId="{6B2B3350-DA89-4E95-BC60-CC6261492239}" destId="{2CBA543B-4EAA-4AEA-9ADA-994FBF2FD7CD}" srcOrd="1" destOrd="0" presId="urn:microsoft.com/office/officeart/2008/layout/BubblePictureList"/>
    <dgm:cxn modelId="{9827B3D4-8444-4C14-AE4D-0468FB00F564}" type="presParOf" srcId="{2CBA543B-4EAA-4AEA-9ADA-994FBF2FD7CD}" destId="{96F36928-6EC7-4677-8B74-75EEAACDDACE}" srcOrd="0" destOrd="0" presId="urn:microsoft.com/office/officeart/2008/layout/BubblePictureList"/>
    <dgm:cxn modelId="{C757732D-676B-4BF0-96DF-AD40C81F1323}" type="presParOf" srcId="{6B2B3350-DA89-4E95-BC60-CC6261492239}" destId="{190A4671-4318-486D-8F10-C630E5ED4D3B}" srcOrd="2" destOrd="0" presId="urn:microsoft.com/office/officeart/2008/layout/BubblePictureList"/>
    <dgm:cxn modelId="{CD1FFCAC-AAB9-4D9F-AE72-A4BF25EDC5A5}" type="presParOf" srcId="{6B2B3350-DA89-4E95-BC60-CC6261492239}" destId="{FA4244A3-82BD-441F-B147-EE99B9968A4E}" srcOrd="3" destOrd="0" presId="urn:microsoft.com/office/officeart/2008/layout/BubblePictureList"/>
    <dgm:cxn modelId="{26735BAE-EA61-44A3-99D8-DAF342E491BB}" type="presParOf" srcId="{FA4244A3-82BD-441F-B147-EE99B9968A4E}" destId="{34D62B8E-24C0-4C63-84F8-8233E28DC19F}" srcOrd="0" destOrd="0" presId="urn:microsoft.com/office/officeart/2008/layout/BubblePictureList"/>
    <dgm:cxn modelId="{3CB08103-DA10-4671-AE55-AB461B7BE20A}" type="presParOf" srcId="{6B2B3350-DA89-4E95-BC60-CC6261492239}" destId="{8B45E5AD-85F1-4595-AB5E-E089C6179AAF}" srcOrd="4" destOrd="0" presId="urn:microsoft.com/office/officeart/2008/layout/BubblePictureList"/>
    <dgm:cxn modelId="{F9753F8C-9B2B-45E2-A457-7D529C3AB117}" type="presParOf" srcId="{6B2B3350-DA89-4E95-BC60-CC6261492239}" destId="{077790C6-5BBF-4561-BCDE-42F49E476C72}" srcOrd="5" destOrd="0" presId="urn:microsoft.com/office/officeart/2008/layout/BubblePictureList"/>
    <dgm:cxn modelId="{6BE833A2-835E-4242-B2A7-084AD09AC834}" type="presParOf" srcId="{077790C6-5BBF-4561-BCDE-42F49E476C72}" destId="{DB225E34-5809-4AB7-AE37-57E69A1AB222}" srcOrd="0" destOrd="0" presId="urn:microsoft.com/office/officeart/2008/layout/BubblePictureList"/>
    <dgm:cxn modelId="{E38959C1-4449-426B-80BA-899A2A982817}" type="presParOf" srcId="{6B2B3350-DA89-4E95-BC60-CC6261492239}" destId="{5C2BB227-9681-456A-95DA-983144A02DBA}" srcOrd="6" destOrd="0" presId="urn:microsoft.com/office/officeart/2008/layout/BubblePictureList"/>
    <dgm:cxn modelId="{D155A922-8B5D-4AB7-B829-C60A55A0D9CE}" type="presParOf" srcId="{5C2BB227-9681-456A-95DA-983144A02DBA}" destId="{DD194FEE-5E2A-43D6-B692-E2BD3691A655}" srcOrd="0" destOrd="0" presId="urn:microsoft.com/office/officeart/2008/layout/BubblePictureList"/>
    <dgm:cxn modelId="{D9B6343C-B602-404F-90F5-A68241CF2673}" type="presParOf" srcId="{6B2B3350-DA89-4E95-BC60-CC6261492239}" destId="{04673BA5-44D3-4FEB-96E9-DDEAE4913C6A}" srcOrd="7" destOrd="0" presId="urn:microsoft.com/office/officeart/2008/layout/BubblePictureList"/>
    <dgm:cxn modelId="{2B8CA3E5-21BD-4426-BCCB-3D414CD5CA55}" type="presParOf" srcId="{04673BA5-44D3-4FEB-96E9-DDEAE4913C6A}" destId="{2E500D15-3070-46C0-B57A-83D43E5B6BFE}" srcOrd="0" destOrd="0" presId="urn:microsoft.com/office/officeart/2008/layout/BubblePictureList"/>
    <dgm:cxn modelId="{8B14060C-5013-4DA2-A1C4-9C191640E1E6}" type="presParOf" srcId="{6B2B3350-DA89-4E95-BC60-CC6261492239}" destId="{452F1E38-E1DE-498A-BB75-27957D14A70D}" srcOrd="8" destOrd="0" presId="urn:microsoft.com/office/officeart/2008/layout/BubblePictureList"/>
    <dgm:cxn modelId="{D9536C17-2253-4BE6-A703-1F65A77B4F88}" type="presParOf" srcId="{6B2B3350-DA89-4E95-BC60-CC6261492239}" destId="{20712773-5026-4138-9D47-F67D673B2A53}" srcOrd="9" destOrd="0" presId="urn:microsoft.com/office/officeart/2008/layout/BubblePictureList"/>
    <dgm:cxn modelId="{B2303AC6-1622-440F-8E6E-16D2846FAFFB}" type="presParOf" srcId="{6B2B3350-DA89-4E95-BC60-CC6261492239}" destId="{E7FDBB81-27F0-4CCB-B826-943867F42041}" srcOrd="10" destOrd="0" presId="urn:microsoft.com/office/officeart/2008/layout/BubblePictureList"/>
    <dgm:cxn modelId="{8A117FA6-D1BB-4053-AD49-5E585E20C53F}" type="presParOf" srcId="{6B2B3350-DA89-4E95-BC60-CC6261492239}" destId="{DCE0E9D2-FC31-4E39-982F-F49B131B8FAF}" srcOrd="11" destOrd="0" presId="urn:microsoft.com/office/officeart/2008/layout/BubblePictureList"/>
    <dgm:cxn modelId="{6F5697A3-E364-456F-A090-85852D310828}" type="presParOf" srcId="{DCE0E9D2-FC31-4E39-982F-F49B131B8FAF}" destId="{9D7BB169-A21E-4099-B234-A7B1C4A9688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D74CD5-A435-478E-898D-30436CA58416}" type="doc">
      <dgm:prSet loTypeId="urn:microsoft.com/office/officeart/2005/8/layout/radial6" loCatId="relationship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917E1C30-B888-4B4A-8A78-2BCC4920BE3A}">
      <dgm:prSet phldrT="[Texte]" custT="1"/>
      <dgm:spPr/>
      <dgm:t>
        <a:bodyPr/>
        <a:lstStyle/>
        <a:p>
          <a:pPr>
            <a:buNone/>
          </a:pPr>
          <a:r>
            <a:rPr lang="fr-FR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3200" b="1" dirty="0"/>
        </a:p>
      </dgm:t>
    </dgm:pt>
    <dgm:pt modelId="{C38EC221-CF83-46E5-AE90-46BB3713A3C5}" type="parTrans" cxnId="{85597C01-1489-4AD9-A9D7-7B31674959C6}">
      <dgm:prSet/>
      <dgm:spPr/>
      <dgm:t>
        <a:bodyPr/>
        <a:lstStyle/>
        <a:p>
          <a:endParaRPr lang="fr-FR"/>
        </a:p>
      </dgm:t>
    </dgm:pt>
    <dgm:pt modelId="{7F4ABCE8-01FE-4589-91C6-AE64B6F46477}" type="sibTrans" cxnId="{85597C01-1489-4AD9-A9D7-7B31674959C6}">
      <dgm:prSet/>
      <dgm:spPr/>
      <dgm:t>
        <a:bodyPr/>
        <a:lstStyle/>
        <a:p>
          <a:endParaRPr lang="fr-FR"/>
        </a:p>
      </dgm:t>
    </dgm:pt>
    <dgm:pt modelId="{34B546F9-6B00-4779-A2D6-463254A09203}">
      <dgm:prSet custT="1"/>
      <dgm:spPr/>
      <dgm:t>
        <a:bodyPr/>
        <a:lstStyle/>
        <a:p>
          <a:r>
            <a: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95CD5570-DA06-4FF2-9001-201D7D65A2EB}" type="parTrans" cxnId="{967A6B99-705D-40AD-A742-24D12899F1E0}">
      <dgm:prSet/>
      <dgm:spPr/>
      <dgm:t>
        <a:bodyPr/>
        <a:lstStyle/>
        <a:p>
          <a:endParaRPr lang="fr-FR"/>
        </a:p>
      </dgm:t>
    </dgm:pt>
    <dgm:pt modelId="{05EC405A-277A-4627-AA77-FD0572AC5F0C}" type="sibTrans" cxnId="{967A6B99-705D-40AD-A742-24D12899F1E0}">
      <dgm:prSet/>
      <dgm:spPr/>
      <dgm:t>
        <a:bodyPr/>
        <a:lstStyle/>
        <a:p>
          <a:endParaRPr lang="fr-FR"/>
        </a:p>
      </dgm:t>
    </dgm:pt>
    <dgm:pt modelId="{04B36D27-02FE-4E2F-AB50-149097E46D9D}">
      <dgm:prSet custT="1"/>
      <dgm:spPr/>
      <dgm:t>
        <a:bodyPr/>
        <a:lstStyle/>
        <a:p>
          <a:r>
            <a:rPr lang="fr-FR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89D96C5E-378E-416D-A505-CB9BF9B1B2D7}" type="parTrans" cxnId="{DEDDB344-69A9-4DA3-B084-8F9BE8B66CEA}">
      <dgm:prSet/>
      <dgm:spPr/>
      <dgm:t>
        <a:bodyPr/>
        <a:lstStyle/>
        <a:p>
          <a:endParaRPr lang="fr-FR"/>
        </a:p>
      </dgm:t>
    </dgm:pt>
    <dgm:pt modelId="{3C9A48ED-D7AB-4867-B95F-3AD1A1335BC5}" type="sibTrans" cxnId="{DEDDB344-69A9-4DA3-B084-8F9BE8B66CEA}">
      <dgm:prSet/>
      <dgm:spPr/>
      <dgm:t>
        <a:bodyPr/>
        <a:lstStyle/>
        <a:p>
          <a:endParaRPr lang="fr-FR"/>
        </a:p>
      </dgm:t>
    </dgm:pt>
    <dgm:pt modelId="{3D8B7BB8-6C03-465B-A866-B55C01E5585E}">
      <dgm:prSet custT="1"/>
      <dgm:spPr/>
      <dgm:t>
        <a:bodyPr/>
        <a:lstStyle/>
        <a:p>
          <a:r>
            <a:rPr lang="fr-FR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2F52082A-465F-406F-A725-974C4F66C46C}" type="parTrans" cxnId="{3D88322C-0762-489B-9479-BDF171B273B0}">
      <dgm:prSet/>
      <dgm:spPr/>
      <dgm:t>
        <a:bodyPr/>
        <a:lstStyle/>
        <a:p>
          <a:endParaRPr lang="fr-FR"/>
        </a:p>
      </dgm:t>
    </dgm:pt>
    <dgm:pt modelId="{646CBF0F-44E7-4581-96D3-068468CD1DF3}" type="sibTrans" cxnId="{3D88322C-0762-489B-9479-BDF171B273B0}">
      <dgm:prSet/>
      <dgm:spPr/>
      <dgm:t>
        <a:bodyPr/>
        <a:lstStyle/>
        <a:p>
          <a:endParaRPr lang="fr-FR"/>
        </a:p>
      </dgm:t>
    </dgm:pt>
    <dgm:pt modelId="{3297E9D5-35A3-4B86-A1E5-55AC8B0983C7}" type="pres">
      <dgm:prSet presAssocID="{30D74CD5-A435-478E-898D-30436CA584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AE21B4-A9BB-4BF8-BA59-865D551DB1F3}" type="pres">
      <dgm:prSet presAssocID="{917E1C30-B888-4B4A-8A78-2BCC4920BE3A}" presName="centerShape" presStyleLbl="node0" presStyleIdx="0" presStyleCnt="1"/>
      <dgm:spPr/>
    </dgm:pt>
    <dgm:pt modelId="{BE4F8A57-37AB-4AB5-9AA1-2ED772E7012A}" type="pres">
      <dgm:prSet presAssocID="{34B546F9-6B00-4779-A2D6-463254A09203}" presName="node" presStyleLbl="node1" presStyleIdx="0" presStyleCnt="3">
        <dgm:presLayoutVars>
          <dgm:bulletEnabled val="1"/>
        </dgm:presLayoutVars>
      </dgm:prSet>
      <dgm:spPr/>
    </dgm:pt>
    <dgm:pt modelId="{838AC776-FABE-45A8-BF32-EE79D673188C}" type="pres">
      <dgm:prSet presAssocID="{34B546F9-6B00-4779-A2D6-463254A09203}" presName="dummy" presStyleCnt="0"/>
      <dgm:spPr/>
    </dgm:pt>
    <dgm:pt modelId="{051EE253-E98B-47CC-8707-6A68092F8DB2}" type="pres">
      <dgm:prSet presAssocID="{05EC405A-277A-4627-AA77-FD0572AC5F0C}" presName="sibTrans" presStyleLbl="sibTrans2D1" presStyleIdx="0" presStyleCnt="3"/>
      <dgm:spPr/>
    </dgm:pt>
    <dgm:pt modelId="{5E6634A6-D926-4DBE-915A-CFB2AC1E927D}" type="pres">
      <dgm:prSet presAssocID="{3D8B7BB8-6C03-465B-A866-B55C01E5585E}" presName="node" presStyleLbl="node1" presStyleIdx="1" presStyleCnt="3">
        <dgm:presLayoutVars>
          <dgm:bulletEnabled val="1"/>
        </dgm:presLayoutVars>
      </dgm:prSet>
      <dgm:spPr/>
    </dgm:pt>
    <dgm:pt modelId="{A32F660E-5397-433C-A7A7-3BA4B218CFC1}" type="pres">
      <dgm:prSet presAssocID="{3D8B7BB8-6C03-465B-A866-B55C01E5585E}" presName="dummy" presStyleCnt="0"/>
      <dgm:spPr/>
    </dgm:pt>
    <dgm:pt modelId="{A6BCD1A8-5438-4F0A-BF2C-AA94A39C5CDF}" type="pres">
      <dgm:prSet presAssocID="{646CBF0F-44E7-4581-96D3-068468CD1DF3}" presName="sibTrans" presStyleLbl="sibTrans2D1" presStyleIdx="1" presStyleCnt="3"/>
      <dgm:spPr/>
    </dgm:pt>
    <dgm:pt modelId="{0AF1C4E3-C2F8-4A0A-89C7-94236895E92E}" type="pres">
      <dgm:prSet presAssocID="{04B36D27-02FE-4E2F-AB50-149097E46D9D}" presName="node" presStyleLbl="node1" presStyleIdx="2" presStyleCnt="3">
        <dgm:presLayoutVars>
          <dgm:bulletEnabled val="1"/>
        </dgm:presLayoutVars>
      </dgm:prSet>
      <dgm:spPr/>
    </dgm:pt>
    <dgm:pt modelId="{53BDE95D-1923-4FED-8EA2-4CF68D9C05DF}" type="pres">
      <dgm:prSet presAssocID="{04B36D27-02FE-4E2F-AB50-149097E46D9D}" presName="dummy" presStyleCnt="0"/>
      <dgm:spPr/>
    </dgm:pt>
    <dgm:pt modelId="{FB85C285-F1E7-4B63-9FC9-2FFFCC490CBC}" type="pres">
      <dgm:prSet presAssocID="{3C9A48ED-D7AB-4867-B95F-3AD1A1335BC5}" presName="sibTrans" presStyleLbl="sibTrans2D1" presStyleIdx="2" presStyleCnt="3"/>
      <dgm:spPr/>
    </dgm:pt>
  </dgm:ptLst>
  <dgm:cxnLst>
    <dgm:cxn modelId="{12B44601-1177-4FC0-9048-D5CAFC75A7B8}" type="presOf" srcId="{04B36D27-02FE-4E2F-AB50-149097E46D9D}" destId="{0AF1C4E3-C2F8-4A0A-89C7-94236895E92E}" srcOrd="0" destOrd="0" presId="urn:microsoft.com/office/officeart/2005/8/layout/radial6"/>
    <dgm:cxn modelId="{85597C01-1489-4AD9-A9D7-7B31674959C6}" srcId="{30D74CD5-A435-478E-898D-30436CA58416}" destId="{917E1C30-B888-4B4A-8A78-2BCC4920BE3A}" srcOrd="0" destOrd="0" parTransId="{C38EC221-CF83-46E5-AE90-46BB3713A3C5}" sibTransId="{7F4ABCE8-01FE-4589-91C6-AE64B6F46477}"/>
    <dgm:cxn modelId="{C6447A08-E9CD-4E17-8B78-5233940BA77A}" type="presOf" srcId="{34B546F9-6B00-4779-A2D6-463254A09203}" destId="{BE4F8A57-37AB-4AB5-9AA1-2ED772E7012A}" srcOrd="0" destOrd="0" presId="urn:microsoft.com/office/officeart/2005/8/layout/radial6"/>
    <dgm:cxn modelId="{BD095323-ED32-4E63-9600-46B1D038066D}" type="presOf" srcId="{3C9A48ED-D7AB-4867-B95F-3AD1A1335BC5}" destId="{FB85C285-F1E7-4B63-9FC9-2FFFCC490CBC}" srcOrd="0" destOrd="0" presId="urn:microsoft.com/office/officeart/2005/8/layout/radial6"/>
    <dgm:cxn modelId="{3D88322C-0762-489B-9479-BDF171B273B0}" srcId="{917E1C30-B888-4B4A-8A78-2BCC4920BE3A}" destId="{3D8B7BB8-6C03-465B-A866-B55C01E5585E}" srcOrd="1" destOrd="0" parTransId="{2F52082A-465F-406F-A725-974C4F66C46C}" sibTransId="{646CBF0F-44E7-4581-96D3-068468CD1DF3}"/>
    <dgm:cxn modelId="{58AFF036-1C58-4A4F-A828-8786B9DC0EC6}" type="presOf" srcId="{646CBF0F-44E7-4581-96D3-068468CD1DF3}" destId="{A6BCD1A8-5438-4F0A-BF2C-AA94A39C5CDF}" srcOrd="0" destOrd="0" presId="urn:microsoft.com/office/officeart/2005/8/layout/radial6"/>
    <dgm:cxn modelId="{DEDDB344-69A9-4DA3-B084-8F9BE8B66CEA}" srcId="{917E1C30-B888-4B4A-8A78-2BCC4920BE3A}" destId="{04B36D27-02FE-4E2F-AB50-149097E46D9D}" srcOrd="2" destOrd="0" parTransId="{89D96C5E-378E-416D-A505-CB9BF9B1B2D7}" sibTransId="{3C9A48ED-D7AB-4867-B95F-3AD1A1335BC5}"/>
    <dgm:cxn modelId="{9C2D7180-B700-4322-9449-4EDF29265C1C}" type="presOf" srcId="{05EC405A-277A-4627-AA77-FD0572AC5F0C}" destId="{051EE253-E98B-47CC-8707-6A68092F8DB2}" srcOrd="0" destOrd="0" presId="urn:microsoft.com/office/officeart/2005/8/layout/radial6"/>
    <dgm:cxn modelId="{967A6B99-705D-40AD-A742-24D12899F1E0}" srcId="{917E1C30-B888-4B4A-8A78-2BCC4920BE3A}" destId="{34B546F9-6B00-4779-A2D6-463254A09203}" srcOrd="0" destOrd="0" parTransId="{95CD5570-DA06-4FF2-9001-201D7D65A2EB}" sibTransId="{05EC405A-277A-4627-AA77-FD0572AC5F0C}"/>
    <dgm:cxn modelId="{4AF4E2A7-4459-40E6-AE86-BA58CAF3D9AB}" type="presOf" srcId="{3D8B7BB8-6C03-465B-A866-B55C01E5585E}" destId="{5E6634A6-D926-4DBE-915A-CFB2AC1E927D}" srcOrd="0" destOrd="0" presId="urn:microsoft.com/office/officeart/2005/8/layout/radial6"/>
    <dgm:cxn modelId="{205165B5-067F-4C2D-919B-AC651972D38C}" type="presOf" srcId="{30D74CD5-A435-478E-898D-30436CA58416}" destId="{3297E9D5-35A3-4B86-A1E5-55AC8B0983C7}" srcOrd="0" destOrd="0" presId="urn:microsoft.com/office/officeart/2005/8/layout/radial6"/>
    <dgm:cxn modelId="{9B61B1F4-0C82-4A62-8E97-550D9E1309B1}" type="presOf" srcId="{917E1C30-B888-4B4A-8A78-2BCC4920BE3A}" destId="{B2AE21B4-A9BB-4BF8-BA59-865D551DB1F3}" srcOrd="0" destOrd="0" presId="urn:microsoft.com/office/officeart/2005/8/layout/radial6"/>
    <dgm:cxn modelId="{FF099F39-0A58-4C22-B84B-D52C84181BC0}" type="presParOf" srcId="{3297E9D5-35A3-4B86-A1E5-55AC8B0983C7}" destId="{B2AE21B4-A9BB-4BF8-BA59-865D551DB1F3}" srcOrd="0" destOrd="0" presId="urn:microsoft.com/office/officeart/2005/8/layout/radial6"/>
    <dgm:cxn modelId="{A8F20154-D7FF-4DC8-89EC-BB2C0DE49529}" type="presParOf" srcId="{3297E9D5-35A3-4B86-A1E5-55AC8B0983C7}" destId="{BE4F8A57-37AB-4AB5-9AA1-2ED772E7012A}" srcOrd="1" destOrd="0" presId="urn:microsoft.com/office/officeart/2005/8/layout/radial6"/>
    <dgm:cxn modelId="{0E37E48F-EF39-45E6-AC1D-2E87B84A4602}" type="presParOf" srcId="{3297E9D5-35A3-4B86-A1E5-55AC8B0983C7}" destId="{838AC776-FABE-45A8-BF32-EE79D673188C}" srcOrd="2" destOrd="0" presId="urn:microsoft.com/office/officeart/2005/8/layout/radial6"/>
    <dgm:cxn modelId="{FF5089A8-0B80-4A84-88DF-CED7ED2507C5}" type="presParOf" srcId="{3297E9D5-35A3-4B86-A1E5-55AC8B0983C7}" destId="{051EE253-E98B-47CC-8707-6A68092F8DB2}" srcOrd="3" destOrd="0" presId="urn:microsoft.com/office/officeart/2005/8/layout/radial6"/>
    <dgm:cxn modelId="{AEED6605-5EE5-499F-B8EB-4AAF9008E6E0}" type="presParOf" srcId="{3297E9D5-35A3-4B86-A1E5-55AC8B0983C7}" destId="{5E6634A6-D926-4DBE-915A-CFB2AC1E927D}" srcOrd="4" destOrd="0" presId="urn:microsoft.com/office/officeart/2005/8/layout/radial6"/>
    <dgm:cxn modelId="{3F64FCCF-1DFD-48EC-9739-AF255CAC3551}" type="presParOf" srcId="{3297E9D5-35A3-4B86-A1E5-55AC8B0983C7}" destId="{A32F660E-5397-433C-A7A7-3BA4B218CFC1}" srcOrd="5" destOrd="0" presId="urn:microsoft.com/office/officeart/2005/8/layout/radial6"/>
    <dgm:cxn modelId="{0FC76ADE-9F4E-4A9A-B54D-FF40EF997E8C}" type="presParOf" srcId="{3297E9D5-35A3-4B86-A1E5-55AC8B0983C7}" destId="{A6BCD1A8-5438-4F0A-BF2C-AA94A39C5CDF}" srcOrd="6" destOrd="0" presId="urn:microsoft.com/office/officeart/2005/8/layout/radial6"/>
    <dgm:cxn modelId="{FCAF976D-8C36-4639-9D18-29AB51E96733}" type="presParOf" srcId="{3297E9D5-35A3-4B86-A1E5-55AC8B0983C7}" destId="{0AF1C4E3-C2F8-4A0A-89C7-94236895E92E}" srcOrd="7" destOrd="0" presId="urn:microsoft.com/office/officeart/2005/8/layout/radial6"/>
    <dgm:cxn modelId="{260D655E-1513-4C3E-AD8B-DE656F770BF7}" type="presParOf" srcId="{3297E9D5-35A3-4B86-A1E5-55AC8B0983C7}" destId="{53BDE95D-1923-4FED-8EA2-4CF68D9C05DF}" srcOrd="8" destOrd="0" presId="urn:microsoft.com/office/officeart/2005/8/layout/radial6"/>
    <dgm:cxn modelId="{F8A557EE-628C-482F-B5BB-8BAB48CA5923}" type="presParOf" srcId="{3297E9D5-35A3-4B86-A1E5-55AC8B0983C7}" destId="{FB85C285-F1E7-4B63-9FC9-2FFFCC490CB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36928-6EC7-4677-8B74-75EEAACDDACE}">
      <dsp:nvSpPr>
        <dsp:cNvPr id="0" name=""/>
        <dsp:cNvSpPr/>
      </dsp:nvSpPr>
      <dsp:spPr>
        <a:xfrm>
          <a:off x="2894417" y="2615202"/>
          <a:ext cx="2732803" cy="2733255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4671-4318-486D-8F10-C630E5ED4D3B}">
      <dsp:nvSpPr>
        <dsp:cNvPr id="0" name=""/>
        <dsp:cNvSpPr/>
      </dsp:nvSpPr>
      <dsp:spPr>
        <a:xfrm>
          <a:off x="4637521" y="602399"/>
          <a:ext cx="811622" cy="81110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62B8E-24C0-4C63-84F8-8233E28DC19F}">
      <dsp:nvSpPr>
        <dsp:cNvPr id="0" name=""/>
        <dsp:cNvSpPr/>
      </dsp:nvSpPr>
      <dsp:spPr>
        <a:xfrm>
          <a:off x="2999437" y="2720090"/>
          <a:ext cx="2523905" cy="2523479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25E34-5809-4AB7-AE37-57E69A1AB222}">
      <dsp:nvSpPr>
        <dsp:cNvPr id="0" name=""/>
        <dsp:cNvSpPr/>
      </dsp:nvSpPr>
      <dsp:spPr>
        <a:xfrm>
          <a:off x="5825846" y="3131573"/>
          <a:ext cx="1430327" cy="1429987"/>
        </a:xfrm>
        <a:prstGeom prst="ellipse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94FEE-5E2A-43D6-B692-E2BD3691A655}">
      <dsp:nvSpPr>
        <dsp:cNvPr id="0" name=""/>
        <dsp:cNvSpPr/>
      </dsp:nvSpPr>
      <dsp:spPr>
        <a:xfrm>
          <a:off x="5910318" y="3216053"/>
          <a:ext cx="1261381" cy="12615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0D15-3070-46C0-B57A-83D43E5B6BFE}">
      <dsp:nvSpPr>
        <dsp:cNvPr id="0" name=""/>
        <dsp:cNvSpPr/>
      </dsp:nvSpPr>
      <dsp:spPr>
        <a:xfrm>
          <a:off x="5266500" y="1113074"/>
          <a:ext cx="1833284" cy="1833877"/>
        </a:xfrm>
        <a:prstGeom prst="ellipse">
          <a:avLst/>
        </a:prstGeom>
        <a:solidFill>
          <a:schemeClr val="accent5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accent5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12773-5026-4138-9D47-F67D673B2A53}">
      <dsp:nvSpPr>
        <dsp:cNvPr id="0" name=""/>
        <dsp:cNvSpPr/>
      </dsp:nvSpPr>
      <dsp:spPr>
        <a:xfrm>
          <a:off x="6799564" y="662673"/>
          <a:ext cx="600440" cy="60085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DBB81-27F0-4CCB-B826-943867F42041}">
      <dsp:nvSpPr>
        <dsp:cNvPr id="0" name=""/>
        <dsp:cNvSpPr/>
      </dsp:nvSpPr>
      <dsp:spPr>
        <a:xfrm>
          <a:off x="7401146" y="4567731"/>
          <a:ext cx="450901" cy="450400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BB169-A21E-4099-B234-A7B1C4A9688C}">
      <dsp:nvSpPr>
        <dsp:cNvPr id="0" name=""/>
        <dsp:cNvSpPr/>
      </dsp:nvSpPr>
      <dsp:spPr>
        <a:xfrm>
          <a:off x="5363529" y="1209894"/>
          <a:ext cx="1640367" cy="164023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31625-EFF8-42D3-8C5D-32B4D5225FC1}">
      <dsp:nvSpPr>
        <dsp:cNvPr id="0" name=""/>
        <dsp:cNvSpPr/>
      </dsp:nvSpPr>
      <dsp:spPr>
        <a:xfrm>
          <a:off x="-191293" y="1209894"/>
          <a:ext cx="4821000" cy="131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PV capacity increases exponentially</a:t>
          </a:r>
        </a:p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+20%/year worldwide since 2010</a:t>
          </a:r>
          <a:r>
            <a:rPr lang="en-US" sz="1000" b="0" kern="1200" dirty="0"/>
            <a:t>[1]</a:t>
          </a:r>
        </a:p>
      </dsp:txBody>
      <dsp:txXfrm>
        <a:off x="-191293" y="1209894"/>
        <a:ext cx="4821000" cy="1317031"/>
      </dsp:txXfrm>
    </dsp:sp>
    <dsp:sp modelId="{8B45E5AD-85F1-4595-AB5E-E089C6179AAF}">
      <dsp:nvSpPr>
        <dsp:cNvPr id="0" name=""/>
        <dsp:cNvSpPr/>
      </dsp:nvSpPr>
      <dsp:spPr>
        <a:xfrm>
          <a:off x="7550686" y="3216053"/>
          <a:ext cx="4055828" cy="1261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15%</a:t>
          </a:r>
          <a:r>
            <a:rPr lang="en-US" sz="1000" b="1" kern="1200" dirty="0"/>
            <a:t>[4]  </a:t>
          </a:r>
          <a:r>
            <a:rPr lang="en-US" sz="2400" b="1" kern="1200" dirty="0"/>
            <a:t>of underperformances:</a:t>
          </a:r>
          <a:br>
            <a:rPr lang="en-US" sz="2000" kern="1200" dirty="0"/>
          </a:br>
          <a:r>
            <a:rPr lang="en-US" sz="2000" kern="1200" dirty="0"/>
            <a:t>« </a:t>
          </a:r>
          <a:r>
            <a:rPr lang="en-US" sz="2000" kern="1200" noProof="0" dirty="0"/>
            <a:t>Recoverable » Energy: 5%</a:t>
          </a:r>
          <a:r>
            <a:rPr lang="en-US" sz="1000" kern="1200" noProof="0" dirty="0"/>
            <a:t>[4,5]</a:t>
          </a:r>
          <a:endParaRPr lang="en-US" sz="1000" b="1" kern="1200" dirty="0"/>
        </a:p>
      </dsp:txBody>
      <dsp:txXfrm>
        <a:off x="7550686" y="3216053"/>
        <a:ext cx="4055828" cy="1261502"/>
      </dsp:txXfrm>
    </dsp:sp>
    <dsp:sp modelId="{452F1E38-E1DE-498A-BB75-27957D14A70D}">
      <dsp:nvSpPr>
        <dsp:cNvPr id="0" name=""/>
        <dsp:cNvSpPr/>
      </dsp:nvSpPr>
      <dsp:spPr>
        <a:xfrm>
          <a:off x="7401146" y="1209894"/>
          <a:ext cx="4055828" cy="164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Complex in-situ O &amp; M:</a:t>
          </a:r>
          <a:br>
            <a:rPr lang="en-US" sz="2000" kern="1200" dirty="0"/>
          </a:br>
          <a:r>
            <a:rPr lang="en-US" sz="2000" kern="1200" dirty="0"/>
            <a:t>No one-fit-all O&amp;M</a:t>
          </a:r>
          <a:r>
            <a:rPr lang="en-US" sz="1000" kern="1200" dirty="0"/>
            <a:t>[2]</a:t>
          </a:r>
          <a:br>
            <a:rPr lang="en-US" sz="2000" kern="1200" dirty="0"/>
          </a:br>
          <a:r>
            <a:rPr lang="en-US" sz="2000" b="0" i="0" kern="1200" dirty="0"/>
            <a:t>Expensive</a:t>
          </a:r>
          <a:r>
            <a:rPr lang="en-US" sz="1000" kern="1200" dirty="0"/>
            <a:t>[3]</a:t>
          </a:r>
        </a:p>
      </dsp:txBody>
      <dsp:txXfrm>
        <a:off x="7401146" y="1209894"/>
        <a:ext cx="4055828" cy="1640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5C285-F1E7-4B63-9FC9-2FFFCC490CBC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CD1A8-5438-4F0A-BF2C-AA94A39C5CDF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EE253-E98B-47CC-8707-6A68092F8DB2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AE21B4-A9BB-4BF8-BA59-865D551DB1F3}">
      <dsp:nvSpPr>
        <dsp:cNvPr id="0" name=""/>
        <dsp:cNvSpPr/>
      </dsp:nvSpPr>
      <dsp:spPr>
        <a:xfrm>
          <a:off x="4536495" y="1883129"/>
          <a:ext cx="2066988" cy="2066988"/>
        </a:xfrm>
        <a:prstGeom prst="ellipse">
          <a:avLst/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3200" b="1" kern="1200" dirty="0"/>
        </a:p>
      </dsp:txBody>
      <dsp:txXfrm>
        <a:off x="4839198" y="2185832"/>
        <a:ext cx="1461582" cy="1461582"/>
      </dsp:txXfrm>
    </dsp:sp>
    <dsp:sp modelId="{BE4F8A57-37AB-4AB5-9AA1-2ED772E7012A}">
      <dsp:nvSpPr>
        <dsp:cNvPr id="0" name=""/>
        <dsp:cNvSpPr/>
      </dsp:nvSpPr>
      <dsp:spPr>
        <a:xfrm>
          <a:off x="4846543" y="1908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3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3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5058435" y="213800"/>
        <a:ext cx="1023107" cy="1023107"/>
      </dsp:txXfrm>
    </dsp:sp>
    <dsp:sp modelId="{5E6634A6-D926-4DBE-915A-CFB2AC1E927D}">
      <dsp:nvSpPr>
        <dsp:cNvPr id="0" name=""/>
        <dsp:cNvSpPr/>
      </dsp:nvSpPr>
      <dsp:spPr>
        <a:xfrm>
          <a:off x="6744238" y="3288812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6956130" y="3500704"/>
        <a:ext cx="1023107" cy="1023107"/>
      </dsp:txXfrm>
    </dsp:sp>
    <dsp:sp modelId="{0AF1C4E3-C2F8-4A0A-89C7-94236895E92E}">
      <dsp:nvSpPr>
        <dsp:cNvPr id="0" name=""/>
        <dsp:cNvSpPr/>
      </dsp:nvSpPr>
      <dsp:spPr>
        <a:xfrm>
          <a:off x="2948848" y="3288812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160740" y="3500704"/>
        <a:ext cx="1023107" cy="1023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27/11/2023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27/11/2023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147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031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18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Where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come from ? Education</a:t>
            </a:r>
          </a:p>
          <a:p>
            <a:r>
              <a:rPr lang="fr-FR" dirty="0"/>
              <a:t>Expérience </a:t>
            </a:r>
            <a:r>
              <a:rPr lang="fr-FR" dirty="0" err="1"/>
              <a:t>with</a:t>
            </a:r>
            <a:r>
              <a:rPr lang="fr-FR" dirty="0"/>
              <a:t> python and PV modeling</a:t>
            </a:r>
          </a:p>
        </p:txBody>
      </p:sp>
    </p:spTree>
    <p:extLst>
      <p:ext uri="{BB962C8B-B14F-4D97-AF65-F5344CB8AC3E}">
        <p14:creationId xmlns:p14="http://schemas.microsoft.com/office/powerpoint/2010/main" val="154574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://physics.stackexchange.com/questions/278967/what-is-meant-by-the-cosine-corrected-response-of-a-pyranometer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itopencourseware/4818535659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github.com/AlexandreHugoMathieu/pvfault_detection_solar_academy/blob/master/notebooks/python_intro_poa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re.jrc.ec.europa.eu/pvg_tools/en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hyperlink" Target="https://github.com/AlexandreHugoMathieu/pvfault_detection_solar_academy/blob/master/notebooks/python_intro2_horizon_mask.ipynb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github.com/AlexandreHugoMathieu/pvfault_detection_solar_academy/blob/master/notebooks/dc_power_estimation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github.com/AlexandreHugoMathieu/pvfault_detection_solar_academy/blob/master/notebooks/dc_power_estimation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s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AlexandreHugoMathieu/pvfault_detection_solar_academ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eHugoMathieu/pvfault_detection_solar_academy" TargetMode="External"/><Relationship Id="rId2" Type="http://schemas.openxmlformats.org/officeDocument/2006/relationships/hyperlink" Target="http://www.python.org/download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eHugoMathieu/pvfault_detection_solar_academy" TargetMode="External"/><Relationship Id="rId2" Type="http://schemas.openxmlformats.org/officeDocument/2006/relationships/hyperlink" Target="http://www.python.org/downloads/" TargetMode="Externa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www.pngall.com/temperature-p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>
                <a:solidFill>
                  <a:schemeClr val="bg1"/>
                </a:solidFill>
              </a:rPr>
              <a:t>27/11/2023 </a:t>
            </a:r>
            <a:r>
              <a:rPr lang="fr-FR" b="1" i="1" dirty="0">
                <a:solidFill>
                  <a:schemeClr val="bg1"/>
                </a:solidFill>
              </a:rPr>
              <a:t>- Morning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169EBD5-4E40-088B-3FCD-B2D630588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80717"/>
            <a:ext cx="6686549" cy="50149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Modeling </a:t>
            </a:r>
            <a:br>
              <a:rPr lang="fr-FR" dirty="0"/>
            </a:br>
            <a:r>
              <a:rPr lang="en-US" dirty="0"/>
              <a:t>steps</a:t>
            </a: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CB5CEC63-70A2-5E70-E420-2A46EBD8174E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0" name="Google Shape;22;p50">
            <a:extLst>
              <a:ext uri="{FF2B5EF4-FFF2-40B4-BE49-F238E27FC236}">
                <a16:creationId xmlns:a16="http://schemas.microsoft.com/office/drawing/2014/main" id="{ED461EC6-67A4-5CB9-90DE-6E963B00A44F}"/>
              </a:ext>
            </a:extLst>
          </p:cNvPr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3;p50">
            <a:extLst>
              <a:ext uri="{FF2B5EF4-FFF2-40B4-BE49-F238E27FC236}">
                <a16:creationId xmlns:a16="http://schemas.microsoft.com/office/drawing/2014/main" id="{EC1D144F-999E-1DBE-03A9-37FCA5930F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A47CE7-07EF-B302-0010-CEF0C25E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FDCCC5-5BBF-37C5-7BE2-6D39408ABF94}"/>
              </a:ext>
            </a:extLst>
          </p:cNvPr>
          <p:cNvSpPr txBox="1"/>
          <p:nvPr/>
        </p:nvSpPr>
        <p:spPr>
          <a:xfrm>
            <a:off x="5584146" y="629562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from: PVSC48 python tutorial</a:t>
            </a:r>
          </a:p>
        </p:txBody>
      </p:sp>
    </p:spTree>
    <p:extLst>
      <p:ext uri="{BB962C8B-B14F-4D97-AF65-F5344CB8AC3E}">
        <p14:creationId xmlns:p14="http://schemas.microsoft.com/office/powerpoint/2010/main" val="299858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r>
              <a:rPr lang="en-US" sz="1800" dirty="0">
                <a:latin typeface="+mn-lt"/>
              </a:rPr>
              <a:t>Irradiance, ambient temperature,  humidity, rain, snow…</a:t>
            </a: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9BFA16-C9BC-7E1F-8640-7DA08924A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54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846876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CA" sz="2000" b="1" dirty="0">
                <a:latin typeface="+mn-lt"/>
              </a:rPr>
              <a:t>Weather data: </a:t>
            </a:r>
          </a:p>
          <a:p>
            <a:r>
              <a:rPr lang="en-CA" sz="1800" dirty="0">
                <a:latin typeface="+mn-lt"/>
              </a:rPr>
              <a:t>Irradiance, measured in W/m2, with max instantaneous values around 1000 W/m2 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CA" sz="1800" dirty="0"/>
              <a:t>Satellite data (CAMS, NSSRDB, </a:t>
            </a:r>
            <a:r>
              <a:rPr lang="en-CA" sz="1800" dirty="0" err="1"/>
              <a:t>SolarGis</a:t>
            </a:r>
            <a:r>
              <a:rPr lang="en-CA" sz="1800" dirty="0"/>
              <a:t>…)</a:t>
            </a:r>
          </a:p>
          <a:p>
            <a:pPr lvl="1" indent="0">
              <a:buNone/>
            </a:pPr>
            <a:endParaRPr lang="en-CA" sz="2000" dirty="0"/>
          </a:p>
          <a:p>
            <a:pPr marL="482599" indent="-457200">
              <a:buAutoNum type="arabicPeriod"/>
            </a:pPr>
            <a:endParaRPr lang="en-CA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EA25CD-9BE6-B745-D460-7BFA28116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76" y="1620602"/>
            <a:ext cx="7796456" cy="30612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D6E299-AE5B-8766-C249-549A040169CD}"/>
              </a:ext>
            </a:extLst>
          </p:cNvPr>
          <p:cNvSpPr txBox="1"/>
          <p:nvPr/>
        </p:nvSpPr>
        <p:spPr>
          <a:xfrm>
            <a:off x="5742541" y="1155222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+mn-lt"/>
              </a:rPr>
              <a:t>Some</a:t>
            </a:r>
            <a:r>
              <a:rPr lang="fr-FR" sz="1800" dirty="0">
                <a:latin typeface="+mn-lt"/>
              </a:rPr>
              <a:t> Irradiance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</a:t>
            </a:r>
            <a:r>
              <a:rPr lang="fr-FR" dirty="0" err="1"/>
              <a:t>supported</a:t>
            </a:r>
            <a:r>
              <a:rPr lang="fr-FR" dirty="0"/>
              <a:t> by pvlib [1]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830FE9-751A-2D35-CB12-7BDA13860D9E}"/>
              </a:ext>
            </a:extLst>
          </p:cNvPr>
          <p:cNvSpPr txBox="1"/>
          <p:nvPr/>
        </p:nvSpPr>
        <p:spPr>
          <a:xfrm>
            <a:off x="0" y="6457890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[1] Adam R. Jensen, Kevin S. Anderson, William F. </a:t>
            </a:r>
            <a:r>
              <a:rPr lang="fr-FR" sz="1000" dirty="0" err="1"/>
              <a:t>Holmgren</a:t>
            </a:r>
            <a:r>
              <a:rPr lang="fr-FR" sz="1000" dirty="0"/>
              <a:t>, Mark A. </a:t>
            </a:r>
            <a:r>
              <a:rPr lang="fr-FR" sz="1000" dirty="0" err="1"/>
              <a:t>Mikofski</a:t>
            </a:r>
            <a:r>
              <a:rPr lang="fr-FR" sz="1000" dirty="0"/>
              <a:t>, Clifford W. Hansen, Leland J. </a:t>
            </a:r>
            <a:r>
              <a:rPr lang="fr-FR" sz="1000" dirty="0" err="1"/>
              <a:t>Boeman</a:t>
            </a:r>
            <a:r>
              <a:rPr lang="fr-FR" sz="1000" dirty="0"/>
              <a:t>, Roel </a:t>
            </a:r>
            <a:r>
              <a:rPr lang="fr-FR" sz="1000" dirty="0" err="1"/>
              <a:t>Loonen</a:t>
            </a:r>
            <a:r>
              <a:rPr lang="fr-FR" sz="1000" dirty="0"/>
              <a:t>,</a:t>
            </a:r>
          </a:p>
          <a:p>
            <a:r>
              <a:rPr lang="fr-FR" sz="1000" dirty="0"/>
              <a:t>pvlib </a:t>
            </a:r>
            <a:r>
              <a:rPr lang="fr-FR" sz="1000" dirty="0" err="1"/>
              <a:t>iotools</a:t>
            </a:r>
            <a:r>
              <a:rPr lang="fr-FR" sz="1000" dirty="0"/>
              <a:t>—Open-source Python </a:t>
            </a:r>
            <a:r>
              <a:rPr lang="fr-FR" sz="1000" dirty="0" err="1"/>
              <a:t>functions</a:t>
            </a:r>
            <a:r>
              <a:rPr lang="fr-FR" sz="1000" dirty="0"/>
              <a:t> for </a:t>
            </a:r>
            <a:r>
              <a:rPr lang="fr-FR" sz="1000" dirty="0" err="1"/>
              <a:t>seamless</a:t>
            </a:r>
            <a:r>
              <a:rPr lang="fr-FR" sz="1000" dirty="0"/>
              <a:t> </a:t>
            </a:r>
            <a:r>
              <a:rPr lang="fr-FR" sz="1000" dirty="0" err="1"/>
              <a:t>access</a:t>
            </a:r>
            <a:r>
              <a:rPr lang="fr-FR" sz="1000" dirty="0"/>
              <a:t> to </a:t>
            </a:r>
            <a:r>
              <a:rPr lang="fr-FR" sz="1000" dirty="0" err="1"/>
              <a:t>solar</a:t>
            </a:r>
            <a:r>
              <a:rPr lang="fr-FR" sz="1000" dirty="0"/>
              <a:t> irradiance data, Solar Energy,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0989192-F308-4AA8-346A-4F2DDEDCB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8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6E9E9557-3390-7AA6-6A60-FEFB4D30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3" y="4000345"/>
            <a:ext cx="1892317" cy="1892317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 descr="Une image contenant Chauffe-plat&#10;&#10;Description générée automatiquement">
            <a:extLst>
              <a:ext uri="{FF2B5EF4-FFF2-40B4-BE49-F238E27FC236}">
                <a16:creationId xmlns:a16="http://schemas.microsoft.com/office/drawing/2014/main" id="{C3300847-C5F5-13F6-C1CA-A437146A1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6660" y="3926958"/>
            <a:ext cx="1892316" cy="18923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7CB808-58C1-C6FA-636A-C655156EF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8" y="3963650"/>
            <a:ext cx="1965705" cy="196570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827593" y="5758269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Pyranometer: Global/Inclined Irradiance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050489-091D-ADD3-12D8-F9840B219C53}"/>
              </a:ext>
            </a:extLst>
          </p:cNvPr>
          <p:cNvSpPr txBox="1"/>
          <p:nvPr/>
        </p:nvSpPr>
        <p:spPr>
          <a:xfrm>
            <a:off x="7533463" y="5793349"/>
            <a:ext cx="42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 with shadow ring:</a:t>
            </a:r>
            <a:br>
              <a:rPr lang="en-US" dirty="0"/>
            </a:br>
            <a:r>
              <a:rPr lang="en-US" dirty="0"/>
              <a:t> Diffuse Irradiance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3B2206-4185-38EA-522D-3D5B91AFDFD4}"/>
              </a:ext>
            </a:extLst>
          </p:cNvPr>
          <p:cNvSpPr txBox="1"/>
          <p:nvPr/>
        </p:nvSpPr>
        <p:spPr>
          <a:xfrm>
            <a:off x="4952028" y="5793349"/>
            <a:ext cx="27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Pyrheliometer:</a:t>
            </a:r>
            <a:br>
              <a:rPr lang="en-US" dirty="0"/>
            </a:br>
            <a:r>
              <a:rPr lang="en-US" dirty="0"/>
              <a:t>Direct irradiance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BC45E2-8B3C-133A-113C-315F20534336}"/>
              </a:ext>
            </a:extLst>
          </p:cNvPr>
          <p:cNvSpPr txBox="1"/>
          <p:nvPr/>
        </p:nvSpPr>
        <p:spPr>
          <a:xfrm>
            <a:off x="10082212" y="5333446"/>
            <a:ext cx="1800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 (</a:t>
            </a:r>
            <a:r>
              <a:rPr lang="en-US" sz="1000" dirty="0" err="1"/>
              <a:t>Hukseflux</a:t>
            </a:r>
            <a:r>
              <a:rPr lang="en-US" sz="1000" dirty="0"/>
              <a:t> product)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194B3-BFEE-3986-CCCC-BB45E50D7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37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285045" y="5670888"/>
            <a:ext cx="356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cell:  Inclined Irradiance </a:t>
            </a:r>
            <a:br>
              <a:rPr lang="en-US" dirty="0"/>
            </a:br>
            <a:r>
              <a:rPr lang="en-US" dirty="0"/>
              <a:t>(without reflection/spectral effects)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C0902-23EA-92BB-FF62-428FFF35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" t="29646" r="29479" b="14327"/>
          <a:stretch/>
        </p:blipFill>
        <p:spPr>
          <a:xfrm>
            <a:off x="3892495" y="3796925"/>
            <a:ext cx="4131768" cy="2520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027C1D-AFC5-A349-EB72-099923ABE69C}"/>
              </a:ext>
            </a:extLst>
          </p:cNvPr>
          <p:cNvSpPr/>
          <p:nvPr/>
        </p:nvSpPr>
        <p:spPr>
          <a:xfrm>
            <a:off x="5486400" y="4912468"/>
            <a:ext cx="972766" cy="75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228EAB-0892-4011-4F78-7273D7216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598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blipFill>
                <a:blip r:embed="rId3"/>
                <a:stretch>
                  <a:fillRect l="-71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AF116146-2241-0886-1589-AE776AE17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86349F-C5C0-7E07-2617-BCAA7424F38F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58D3-63D1-FF8D-7E64-A53B82154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5E0991-14E2-FA32-0057-A4098BF73B43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51028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  <a:br>
                  <a:rPr lang="en-US" dirty="0"/>
                </a:br>
                <a:r>
                  <a:rPr lang="en-US" dirty="0"/>
                  <a:t>BHI is usually deducted from </a:t>
                </a:r>
                <a:r>
                  <a:rPr lang="en-US" dirty="0">
                    <a:solidFill>
                      <a:srgbClr val="FF0000"/>
                    </a:solidFill>
                  </a:rPr>
                  <a:t>DNI</a:t>
                </a:r>
                <a:r>
                  <a:rPr lang="en-US" dirty="0"/>
                  <a:t>, the Direct Normal Irradiance, which is most commonly the output of weather models.</a:t>
                </a:r>
                <a:br>
                  <a:rPr lang="fr-FR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blipFill>
                <a:blip r:embed="rId3"/>
                <a:stretch>
                  <a:fillRect l="-711" t="-2058" b="-24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B5193C30-BDFF-3CDC-68D4-E590348D2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D2BF574-7E88-7C4D-1939-622F7CB93C15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5C788BF-FCC6-0998-0498-424EE79BE914}"/>
              </a:ext>
            </a:extLst>
          </p:cNvPr>
          <p:cNvSpPr/>
          <p:nvPr/>
        </p:nvSpPr>
        <p:spPr>
          <a:xfrm rot="17912818">
            <a:off x="9228056" y="2419806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/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E9F1B7-F7B3-9F0E-01F2-543541008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44F84C-55B3-C3F3-049C-19863414C27A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365496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Sun path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3008690" y="2779457"/>
            <a:ext cx="4770801" cy="28555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EDBF7B3-BB0F-1C2F-64CE-8FE6790DD938}"/>
              </a:ext>
            </a:extLst>
          </p:cNvPr>
          <p:cNvSpPr txBox="1"/>
          <p:nvPr/>
        </p:nvSpPr>
        <p:spPr>
          <a:xfrm>
            <a:off x="3886898" y="6634576"/>
            <a:ext cx="4195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Image: https://www.prairielittlebighouse.com/prairie-blog/archives/03-2021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253482C-8E01-D22E-B9E3-7B608C6834FB}"/>
              </a:ext>
            </a:extLst>
          </p:cNvPr>
          <p:cNvCxnSpPr/>
          <p:nvPr/>
        </p:nvCxnSpPr>
        <p:spPr>
          <a:xfrm>
            <a:off x="3428097" y="39236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C5B19D1-830E-73F1-F2A1-84FE4492B19C}"/>
              </a:ext>
            </a:extLst>
          </p:cNvPr>
          <p:cNvCxnSpPr/>
          <p:nvPr/>
        </p:nvCxnSpPr>
        <p:spPr>
          <a:xfrm>
            <a:off x="6295122" y="47618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38D7CEC-531F-C955-1D85-77A6DCD55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993C41-240C-C87C-0A84-497C2F9EA905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E6A00A-2943-D584-4750-041B46DA3375}"/>
              </a:ext>
            </a:extLst>
          </p:cNvPr>
          <p:cNvSpPr txBox="1"/>
          <p:nvPr/>
        </p:nvSpPr>
        <p:spPr>
          <a:xfrm>
            <a:off x="3138189" y="3626043"/>
            <a:ext cx="2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EA7636-B5A9-6EDA-AB82-CFE8C76DA70C}"/>
              </a:ext>
            </a:extLst>
          </p:cNvPr>
          <p:cNvSpPr txBox="1"/>
          <p:nvPr/>
        </p:nvSpPr>
        <p:spPr>
          <a:xfrm>
            <a:off x="6959048" y="457720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CF89C4-07DF-B751-67F9-2B472C54D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95249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531F87-1AD4-7D17-2F7F-D990142EE457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61F9F8-07BB-0E30-CBE8-453B5B5818C1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pic>
        <p:nvPicPr>
          <p:cNvPr id="8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325DAAB8-5C96-83EC-73E3-9442AA9F7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36A4FDF-44BD-2C39-6FCD-E381BB129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18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A01CD0D-16F7-1B8D-9FD7-F2244D2FDA7C}"/>
              </a:ext>
            </a:extLst>
          </p:cNvPr>
          <p:cNvSpPr txBox="1"/>
          <p:nvPr/>
        </p:nvSpPr>
        <p:spPr>
          <a:xfrm>
            <a:off x="2731741" y="6279660"/>
            <a:ext cx="1865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</p:spTree>
    <p:extLst>
      <p:ext uri="{BB962C8B-B14F-4D97-AF65-F5344CB8AC3E}">
        <p14:creationId xmlns:p14="http://schemas.microsoft.com/office/powerpoint/2010/main" val="25991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6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C1FB3050-DCD8-0E60-FE57-E25422AE3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265CA98-0711-A5A2-0846-14DA66AE26BB}"/>
              </a:ext>
            </a:extLst>
          </p:cNvPr>
          <p:cNvSpPr txBox="1"/>
          <p:nvPr/>
        </p:nvSpPr>
        <p:spPr>
          <a:xfrm>
            <a:off x="6096000" y="3253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of sun between north and sun direction</a:t>
            </a:r>
          </a:p>
        </p:txBody>
      </p:sp>
      <p:pic>
        <p:nvPicPr>
          <p:cNvPr id="3" name="Image 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B3F03C9A-E14E-D8F0-B030-AF79F322EB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9BA3FBA4-5C80-6CFC-D28F-22D809A5F2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9415" y="3711066"/>
            <a:ext cx="3033723" cy="2575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296FE1-439B-F2B0-CE50-C8E14B544312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C00C5-0412-B451-CAF3-332A60D5AA0E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2834F7C-99B5-444E-3EE4-AF95B1EF3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19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F58864-9BCA-766F-B4B9-88641FE31BDB}"/>
              </a:ext>
            </a:extLst>
          </p:cNvPr>
          <p:cNvSpPr txBox="1"/>
          <p:nvPr/>
        </p:nvSpPr>
        <p:spPr>
          <a:xfrm>
            <a:off x="2731741" y="6279660"/>
            <a:ext cx="1731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491B4F-443A-BCC0-4869-6F2F22C52D7E}"/>
              </a:ext>
            </a:extLst>
          </p:cNvPr>
          <p:cNvSpPr txBox="1"/>
          <p:nvPr/>
        </p:nvSpPr>
        <p:spPr>
          <a:xfrm>
            <a:off x="8393623" y="6380877"/>
            <a:ext cx="2394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</p:spTree>
    <p:extLst>
      <p:ext uri="{BB962C8B-B14F-4D97-AF65-F5344CB8AC3E}">
        <p14:creationId xmlns:p14="http://schemas.microsoft.com/office/powerpoint/2010/main" val="34785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fr-FR" sz="3200" b="1" dirty="0" err="1">
                <a:solidFill>
                  <a:srgbClr val="1907C9"/>
                </a:solidFill>
              </a:rPr>
              <a:t>steps</a:t>
            </a:r>
            <a:endParaRPr lang="fr-FR" sz="3200" b="1" dirty="0">
              <a:solidFill>
                <a:srgbClr val="1907C9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815FFB-EED2-732F-615F-85F208238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674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7" name="Image 6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437CA1F4-8C99-A3BD-4D3C-D26724A14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16" t="9098" r="34026" b="7044"/>
          <a:stretch/>
        </p:blipFill>
        <p:spPr>
          <a:xfrm>
            <a:off x="5636565" y="2149470"/>
            <a:ext cx="6088715" cy="3738544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4119FBC-3F81-46C1-D306-3298750DD918}"/>
              </a:ext>
            </a:extLst>
          </p:cNvPr>
          <p:cNvSpPr txBox="1"/>
          <p:nvPr/>
        </p:nvSpPr>
        <p:spPr>
          <a:xfrm>
            <a:off x="8505825" y="5703348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Φ [°]</a:t>
            </a:r>
            <a:endParaRPr lang="en-US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FE26A3-3F2F-1D27-3AA9-BEF6DA48A9B2}"/>
              </a:ext>
            </a:extLst>
          </p:cNvPr>
          <p:cNvSpPr txBox="1"/>
          <p:nvPr/>
        </p:nvSpPr>
        <p:spPr>
          <a:xfrm>
            <a:off x="11618270" y="4144939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z [°]</a:t>
            </a:r>
            <a:endParaRPr lang="en-US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E819F2-6738-1AC4-5085-42F926D28B4D}"/>
              </a:ext>
            </a:extLst>
          </p:cNvPr>
          <p:cNvSpPr txBox="1"/>
          <p:nvPr/>
        </p:nvSpPr>
        <p:spPr>
          <a:xfrm>
            <a:off x="7686675" y="193406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 sun path diagram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AADB36B-8383-E4BC-F3E7-03E2EDCCC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20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04763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6E76410-C553-5636-3B22-5B94C31F2324}"/>
              </a:ext>
            </a:extLst>
          </p:cNvPr>
          <p:cNvSpPr txBox="1">
            <a:spLocks/>
          </p:cNvSpPr>
          <p:nvPr/>
        </p:nvSpPr>
        <p:spPr>
          <a:xfrm>
            <a:off x="239349" y="2498197"/>
            <a:ext cx="4770801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r>
              <a:rPr lang="en-US" sz="1800" dirty="0">
                <a:latin typeface="Calibri (Corps)"/>
              </a:rPr>
              <a:t>Remember ? To calculate BHI: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/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=90° 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5C980146-3BAB-BB5D-3457-668B8154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57A1801-14AE-E7CB-37ED-6FA15B972A3E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418B3-D9BC-2F41-B4EE-F6A3EFC15297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/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zenith angle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blipFill>
                <a:blip r:embed="rId5"/>
                <a:stretch>
                  <a:fillRect l="-16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05A545-73EB-B641-4BDA-4F58BDD14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21</a:t>
            </a:fld>
            <a:r>
              <a:rPr lang="en-US" dirty="0"/>
              <a:t> / 58</a:t>
            </a:r>
          </a:p>
        </p:txBody>
      </p:sp>
      <p:pic>
        <p:nvPicPr>
          <p:cNvPr id="4" name="Image 3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F77FB30E-D6BB-8476-3E78-665E9D8801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/>
          <a:stretch/>
        </p:blipFill>
        <p:spPr>
          <a:xfrm>
            <a:off x="6514396" y="2839258"/>
            <a:ext cx="4136720" cy="329657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5B46132-0FF5-8D56-3222-0492A0F0C782}"/>
              </a:ext>
            </a:extLst>
          </p:cNvPr>
          <p:cNvCxnSpPr>
            <a:cxnSpLocks/>
          </p:cNvCxnSpPr>
          <p:nvPr/>
        </p:nvCxnSpPr>
        <p:spPr>
          <a:xfrm flipV="1">
            <a:off x="9008545" y="4324836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99C3ABE-1AC6-8317-EF2B-8E404512597F}"/>
              </a:ext>
            </a:extLst>
          </p:cNvPr>
          <p:cNvSpPr/>
          <p:nvPr/>
        </p:nvSpPr>
        <p:spPr>
          <a:xfrm rot="17912818">
            <a:off x="8463951" y="4810577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/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CB529590-0D11-985E-0BC9-2EC1FEE93CA6}"/>
              </a:ext>
            </a:extLst>
          </p:cNvPr>
          <p:cNvSpPr txBox="1"/>
          <p:nvPr/>
        </p:nvSpPr>
        <p:spPr>
          <a:xfrm>
            <a:off x="8148127" y="597708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1953851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035549E-D3D4-671F-50DF-CC106DBF9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9DFAB8-C3BF-2CFC-D6E5-1C2F7ED1FA9E}"/>
              </a:ext>
            </a:extLst>
          </p:cNvPr>
          <p:cNvSpPr/>
          <p:nvPr/>
        </p:nvSpPr>
        <p:spPr>
          <a:xfrm>
            <a:off x="8285739" y="745790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A7CC06CD-31F6-3894-DA45-960E68C7D853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.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5275B-7A9D-96BB-64B3-3CD03AED7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22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888109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1934065"/>
            <a:ext cx="6586578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direct component - </a:t>
                </a:r>
                <a:r>
                  <a:rPr lang="en-US" dirty="0"/>
                  <a:t>Power received from the Beam of the sun on the horizontal plan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blipFill>
                <a:blip r:embed="rId4"/>
                <a:stretch>
                  <a:fillRect l="-86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b="1" dirty="0"/>
                  <a:t>: The ground-reflected component </a:t>
                </a:r>
                <a:r>
                  <a:rPr lang="en-US" dirty="0"/>
                  <a:t>- Power received from reflections from the ground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blipFill>
                <a:blip r:embed="rId5"/>
                <a:stretch>
                  <a:fillRect l="-843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diffuse component </a:t>
                </a:r>
                <a:r>
                  <a:rPr lang="en-US" dirty="0"/>
                  <a:t>- Power received from the sky diffusion of the light,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blipFill>
                <a:blip r:embed="rId6"/>
                <a:stretch>
                  <a:fillRect l="-86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933777C-A077-72AC-C814-DCE6B5C26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783605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blipFill>
                <a:blip r:embed="rId3"/>
                <a:stretch>
                  <a:fillRect l="-575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4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5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C40A03E7-F6AF-044B-4B9E-40860269A576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937034F-4A6A-5A76-D436-A0C71A19AB79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/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blipFill>
                <a:blip r:embed="rId7"/>
                <a:stretch>
                  <a:fillRect l="-122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B5FC59-C0D2-C055-9E56-8539327D9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24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61733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/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smtClean="0">
                                <a:latin typeface="Calibri (Corps)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𝑖𝑛𝑠𝑡𝑎𝑙𝑙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/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>
                    <a:latin typeface="Cambria Math" panose="02040503050406030204" pitchFamily="18" charset="0"/>
                  </a:rPr>
                  <a:t>AOI</a:t>
                </a:r>
                <a:r>
                  <a:rPr lang="en-US" b="0" dirty="0">
                    <a:latin typeface="Cambria Math" panose="02040503050406030204" pitchFamily="18" charset="0"/>
                  </a:rPr>
                  <a:t>, </a:t>
                </a:r>
                <a:r>
                  <a:rPr lang="en-US" dirty="0">
                    <a:latin typeface="Cambria Math" panose="02040503050406030204" pitchFamily="18" charset="0"/>
                  </a:rPr>
                  <a:t>angle of incidence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𝑖𝑛𝑠𝑡𝑎𝑙𝑙</m:t>
                        </m:r>
                      </m:sub>
                    </m:sSub>
                  </m:oMath>
                </a14:m>
                <a:r>
                  <a:rPr lang="en-US" dirty="0"/>
                  <a:t>, PV installation azimuth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Sun elevation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smtClean="0">
                        <a:latin typeface="Calibri (Corps)"/>
                      </a:rPr>
                      <m:t>Φ</m:t>
                    </m:r>
                  </m:oMath>
                </a14:m>
                <a:r>
                  <a:rPr lang="en-US" dirty="0"/>
                  <a:t>, sun azimuth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blipFill>
                <a:blip r:embed="rId3"/>
                <a:stretch>
                  <a:fillRect l="-1218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21C6D296-D393-DC56-1166-CFC601C77EFB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579DD3A5-8518-8D47-8219-30F63E0215C2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/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blipFill>
                <a:blip r:embed="rId4"/>
                <a:stretch>
                  <a:fillRect l="-1107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5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6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230A7D3-656F-DA59-D0A2-A76E1593BE9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92354" y="3830855"/>
            <a:ext cx="1798535" cy="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C576BE-C8C9-BCA2-8577-17E7DEEA8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25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73938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9438051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notebook: </a:t>
            </a:r>
            <a:r>
              <a:rPr lang="en-US" sz="1200" dirty="0">
                <a:latin typeface="+mn-lt"/>
                <a:hlinkClick r:id="rId2"/>
              </a:rPr>
              <a:t>https://github.com/AlexandreHugoMathieu/pvfault_detection_solar_academy/blob/master/notebooks/python_intro_poa.ipynb</a:t>
            </a:r>
            <a:r>
              <a:rPr lang="en-US" sz="12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calculate the 3 POA components for: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One timestep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Over one year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07B6A-99ED-B357-164D-4A8FF8C31EDE}"/>
              </a:ext>
            </a:extLst>
          </p:cNvPr>
          <p:cNvSpPr txBox="1"/>
          <p:nvPr/>
        </p:nvSpPr>
        <p:spPr>
          <a:xfrm>
            <a:off x="4419600" y="3059668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</a:t>
            </a:r>
          </a:p>
        </p:txBody>
      </p:sp>
      <p:pic>
        <p:nvPicPr>
          <p:cNvPr id="3" name="Image 2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14EAD43-6573-2171-42CB-51293A60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57043" y="1729309"/>
            <a:ext cx="3482936" cy="232195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E40099-AC1B-2159-5D95-76EA9B6C1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26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78385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BD2541-5D1B-6085-D6FD-35F4B3924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27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 treated in this course but, in average, if a PV panel is around 8% covered, the whole PV panel is bypassed and then, do not produce. 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EC32920-9190-3368-1F31-27727C302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28</a:t>
            </a:fld>
            <a:r>
              <a:rPr lang="en-US" dirty="0"/>
              <a:t> / 58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C94827-E4E9-DFBF-90C1-AC8846BF8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29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628837"/>
              </p:ext>
            </p:extLst>
          </p:nvPr>
        </p:nvGraphicFramePr>
        <p:xfrm>
          <a:off x="2022374" y="2572038"/>
          <a:ext cx="8147252" cy="3486003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27/11/2023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9h45-11h15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12h30-14h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05/12/2023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8h-9h30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Thursday 07/12/2023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12h45-15h45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Monday 11/11/2023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12h30-15h30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190200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Friday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22/12/2023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8h-9h30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100 % Project</a:t>
                      </a:r>
                      <a:endParaRPr lang="en-US" sz="1800" b="1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7166201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Initial plan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B9F9EA-31D3-2DD2-8F31-CF7C7A393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0A0815-652B-A08C-D2BB-1C6D619AA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30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5AF8465-6B12-E987-FD8B-E8EEB2AC4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31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DDE06A-D9B5-515A-6990-72F352BCB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32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65AA25-0875-A934-4E85-0731E645B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33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02E350-4B7E-2EE8-F925-595588CDD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34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 </a:t>
            </a:r>
          </a:p>
          <a:p>
            <a:r>
              <a:rPr lang="en-US" sz="1800" dirty="0">
                <a:latin typeface="+mn-lt"/>
              </a:rPr>
              <a:t>Go to: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b="1" dirty="0">
                <a:latin typeface="+mn-lt"/>
                <a:hlinkClick r:id="rId2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35" name="Image 34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2F589E8-D9C8-91B3-A9B6-C5FD5036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4F6E964-9D39-3B2C-92E2-602FF9AFB758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7F1BCB-DA00-9B45-351F-6952121BF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35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280799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https://github.com/AlexandreHugoMathieu/pvfault_detection_solar_academy/blob/master/notebooks/python_intro2_horizon_mask.ipynb</a:t>
            </a:r>
            <a:r>
              <a:rPr lang="en-US" sz="120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690533" y="1928192"/>
            <a:ext cx="3996267" cy="2995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CA8ADCF-ECBC-B1C0-D4CD-88A97C71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36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4. Module and Cell temperature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The hotter a module is, the less efficient it is !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9274F-73D7-E842-6013-F6C5D1E5A036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6201959-4501-52B5-1F23-B1B365EB4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021007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800" u="sng" dirty="0">
                    <a:latin typeface="+mn-lt"/>
                  </a:rPr>
                  <a:t>Ross model: </a:t>
                </a:r>
                <a:br>
                  <a:rPr lang="en-US" sz="1800" dirty="0">
                    <a:latin typeface="+mn-lt"/>
                  </a:rPr>
                </a:br>
                <a:r>
                  <a:rPr lang="en-US" sz="18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[W/m²].</a:t>
                </a:r>
              </a:p>
              <a:p>
                <a:endParaRPr lang="en-US" sz="1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𝑅𝑜𝑠𝑠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typically in the range 0.02-0.05 K/m²/W.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70B7099-455B-F236-08B3-FD0DE80FAC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B8D1E6-CE6E-A300-75A4-5520D772FC5B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7D116D-BE18-403C-70EE-E5E307FD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38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2A8A99-133E-8984-F447-15F59F35A58D}"/>
              </a:ext>
            </a:extLst>
          </p:cNvPr>
          <p:cNvSpPr txBox="1"/>
          <p:nvPr/>
        </p:nvSpPr>
        <p:spPr>
          <a:xfrm>
            <a:off x="239349" y="644033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Ross, R. G. Jr., (1981). “Design Techniques for Flat-Plate Photovoltaic Arrays”</a:t>
            </a:r>
          </a:p>
        </p:txBody>
      </p:sp>
    </p:spTree>
    <p:extLst>
      <p:ext uri="{BB962C8B-B14F-4D97-AF65-F5344CB8AC3E}">
        <p14:creationId xmlns:p14="http://schemas.microsoft.com/office/powerpoint/2010/main" val="404596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800" u="sng" dirty="0">
                    <a:latin typeface="+mn-lt"/>
                  </a:rPr>
                  <a:t>Ross model: </a:t>
                </a:r>
                <a:br>
                  <a:rPr lang="en-US" sz="1800" dirty="0">
                    <a:latin typeface="+mn-lt"/>
                  </a:rPr>
                </a:br>
                <a:r>
                  <a:rPr lang="en-US" sz="18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[W/m²].</a:t>
                </a:r>
              </a:p>
              <a:p>
                <a:endParaRPr lang="en-US" sz="1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𝑅𝑜𝑠𝑠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typically in the range 0.02-0.05 K/m²/W.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BCC3F727-2307-9533-BF8C-FB0E50F6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01" y="171449"/>
            <a:ext cx="5236823" cy="16126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8A3DD4-C172-7237-0ACC-FBA6E7553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70" y="1657087"/>
            <a:ext cx="5404154" cy="4002033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6E9069F-75F8-1DFD-72EC-A198791CB26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34088" y="2348245"/>
            <a:ext cx="3843337" cy="31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E5C54B9-F62C-351A-DD67-6A163FD0BF62}"/>
                  </a:ext>
                </a:extLst>
              </p:cNvPr>
              <p:cNvSpPr txBox="1"/>
              <p:nvPr/>
            </p:nvSpPr>
            <p:spPr>
              <a:xfrm>
                <a:off x="3800475" y="1147916"/>
                <a:ext cx="4467225" cy="120032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fitted from datasheet values. NOCT conditions: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800 W/m²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= 20°C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E5C54B9-F62C-351A-DD67-6A163FD0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475" y="1147916"/>
                <a:ext cx="4467225" cy="1200329"/>
              </a:xfrm>
              <a:prstGeom prst="rect">
                <a:avLst/>
              </a:prstGeom>
              <a:blipFill>
                <a:blip r:embed="rId5"/>
                <a:stretch>
                  <a:fillRect l="-952" t="-2010" b="-65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F5C0DC8-C0EA-439D-4718-C849E22C7914}"/>
              </a:ext>
            </a:extLst>
          </p:cNvPr>
          <p:cNvSpPr/>
          <p:nvPr/>
        </p:nvSpPr>
        <p:spPr>
          <a:xfrm>
            <a:off x="6645648" y="5124451"/>
            <a:ext cx="5187576" cy="483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5421C37-DF95-82B5-3851-123F0ACE9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39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618659-4169-8B78-F0B0-C65E17656A8D}"/>
              </a:ext>
            </a:extLst>
          </p:cNvPr>
          <p:cNvSpPr txBox="1"/>
          <p:nvPr/>
        </p:nvSpPr>
        <p:spPr>
          <a:xfrm>
            <a:off x="239349" y="644033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Ross, R. G. Jr., (1981). “Design Techniques for Flat-Plate Photovoltaic Arrays”</a:t>
            </a:r>
          </a:p>
        </p:txBody>
      </p:sp>
    </p:spTree>
    <p:extLst>
      <p:ext uri="{BB962C8B-B14F-4D97-AF65-F5344CB8AC3E}">
        <p14:creationId xmlns:p14="http://schemas.microsoft.com/office/powerpoint/2010/main" val="33203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Content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PV performance modeling </a:t>
            </a:r>
            <a:r>
              <a:rPr lang="en-US" sz="2000" dirty="0">
                <a:latin typeface="+mn-lt"/>
              </a:rPr>
              <a:t>from weather variables (Irradiance in the plane of array, ambient temperature etc..) and system configuration, which includes:</a:t>
            </a:r>
          </a:p>
          <a:p>
            <a:pPr marL="1028683" lvl="1" indent="-342900"/>
            <a:r>
              <a:rPr lang="en-US" sz="2000" dirty="0"/>
              <a:t>Module temperature </a:t>
            </a:r>
          </a:p>
          <a:p>
            <a:pPr marL="1028683" lvl="1" indent="-342900"/>
            <a:r>
              <a:rPr lang="en-US" sz="2000" dirty="0"/>
              <a:t>DC power</a:t>
            </a:r>
          </a:p>
          <a:p>
            <a:pPr marL="1028683" lvl="1" indent="-342900"/>
            <a:r>
              <a:rPr lang="en-US" sz="2000" dirty="0"/>
              <a:t>AC/DC efficiency</a:t>
            </a:r>
          </a:p>
          <a:p>
            <a:pPr marL="1028683" lvl="1" indent="-342900"/>
            <a:r>
              <a:rPr lang="en-US" sz="2000" dirty="0"/>
              <a:t>Performance metric calculations.</a:t>
            </a:r>
          </a:p>
          <a:p>
            <a:r>
              <a:rPr lang="en-US" sz="2000" b="1" dirty="0">
                <a:latin typeface="+mn-lt"/>
              </a:rPr>
              <a:t>Failure detection </a:t>
            </a:r>
            <a:r>
              <a:rPr lang="en-US" sz="2000" dirty="0">
                <a:latin typeface="+mn-lt"/>
              </a:rPr>
              <a:t>based on real production time series.</a:t>
            </a:r>
          </a:p>
          <a:p>
            <a:r>
              <a:rPr lang="en-US" sz="2000" dirty="0">
                <a:latin typeface="+mn-lt"/>
              </a:rPr>
              <a:t>Hands-on with </a:t>
            </a:r>
            <a:r>
              <a:rPr lang="en-US" sz="2000" b="1" dirty="0">
                <a:latin typeface="+mn-lt"/>
              </a:rPr>
              <a:t>python</a:t>
            </a:r>
            <a:r>
              <a:rPr lang="en-US" sz="2000" dirty="0">
                <a:latin typeface="+mn-lt"/>
              </a:rPr>
              <a:t> notebooks</a:t>
            </a:r>
            <a:r>
              <a:rPr lang="en-US" sz="2000" dirty="0"/>
              <a:t>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3AFA2C-A677-80E0-41BF-A5A3EFB7D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5237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9954518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900" u="sng" dirty="0">
                    <a:latin typeface="+mn-lt"/>
                  </a:rPr>
                  <a:t>Faiman model: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[W/m²] AND wind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𝑊𝑆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900" dirty="0">
                    <a:latin typeface="+mn-lt"/>
                  </a:rPr>
                  <a:t>.</a:t>
                </a: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𝑊𝑆</m:t>
                          </m:r>
                        </m:den>
                      </m:f>
                    </m:oMath>
                  </m:oMathPara>
                </a14:m>
                <a:endParaRPr lang="en-US" sz="1900" dirty="0">
                  <a:latin typeface="+mn-lt"/>
                </a:endParaRP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190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convective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9954518" cy="4367212"/>
              </a:xfrm>
              <a:blipFill>
                <a:blip r:embed="rId2"/>
                <a:stretch>
                  <a:fillRect l="-367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A6560C7-B46C-2F60-1488-9B51F1AA59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A770B-686F-F9E3-89DA-0DD8E15E2AEC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5C75139-6200-E886-C88F-8900C4A60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40</a:t>
            </a:fld>
            <a:r>
              <a:rPr lang="en-US" dirty="0"/>
              <a:t> / 58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A57D3D-F1DC-C934-DECC-B456F51ED9D9}"/>
              </a:ext>
            </a:extLst>
          </p:cNvPr>
          <p:cNvSpPr txBox="1"/>
          <p:nvPr/>
        </p:nvSpPr>
        <p:spPr>
          <a:xfrm>
            <a:off x="224445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Faiman, D. (2008). Assessing the outdoor operating temperature of photovoltaic modules.</a:t>
            </a:r>
          </a:p>
        </p:txBody>
      </p:sp>
    </p:spTree>
    <p:extLst>
      <p:ext uri="{BB962C8B-B14F-4D97-AF65-F5344CB8AC3E}">
        <p14:creationId xmlns:p14="http://schemas.microsoft.com/office/powerpoint/2010/main" val="443443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574720F-28E6-5245-84BD-5E6A36E8D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BA667D-0C20-FB83-D83A-A590C4745B1E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122860C4-A3D2-CA98-BF54-1FC3816D5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49" y="2498197"/>
                <a:ext cx="9954518" cy="43672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399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900" u="sng" dirty="0">
                    <a:latin typeface="+mn-lt"/>
                  </a:rPr>
                  <a:t>Faiman model: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[W/m²] AND wind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𝑊𝑆</m:t>
                    </m:r>
                    <m:r>
                      <a:rPr lang="en-US" sz="190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9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900" dirty="0">
                    <a:latin typeface="+mn-lt"/>
                  </a:rPr>
                  <a:t>.</a:t>
                </a: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𝑊𝑆</m:t>
                          </m:r>
                        </m:den>
                      </m:f>
                    </m:oMath>
                  </m:oMathPara>
                </a14:m>
                <a:endParaRPr lang="en-US" sz="1900" dirty="0">
                  <a:latin typeface="+mn-lt"/>
                </a:endParaRP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19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9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convective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122860C4-A3D2-CA98-BF54-1FC3816D5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9" y="2498197"/>
                <a:ext cx="9954518" cy="4367212"/>
              </a:xfrm>
              <a:prstGeom prst="rect">
                <a:avLst/>
              </a:prstGeom>
              <a:blipFill>
                <a:blip r:embed="rId3"/>
                <a:stretch>
                  <a:fillRect l="-367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40750FB-3A68-7D60-4432-33AE5DDA8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41</a:t>
            </a:fld>
            <a:r>
              <a:rPr lang="en-US" dirty="0"/>
              <a:t> / 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DAE32AD-6252-4BA4-1F92-58ABAB3CD787}"/>
                  </a:ext>
                </a:extLst>
              </p:cNvPr>
              <p:cNvSpPr txBox="1"/>
              <p:nvPr/>
            </p:nvSpPr>
            <p:spPr>
              <a:xfrm>
                <a:off x="6867525" y="4124325"/>
                <a:ext cx="3733800" cy="9233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some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mtClean="0"/>
                      <m:t>≃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can be assumed</a:t>
                </a:r>
                <a:br>
                  <a:rPr lang="en-US" dirty="0"/>
                </a:b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/>
                  <a:t>, only few degrees of difference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DAE32AD-6252-4BA4-1F92-58ABAB3CD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525" y="4124325"/>
                <a:ext cx="3733800" cy="923330"/>
              </a:xfrm>
              <a:prstGeom prst="rect">
                <a:avLst/>
              </a:prstGeom>
              <a:blipFill>
                <a:blip r:embed="rId4"/>
                <a:stretch>
                  <a:fillRect l="-1303" t="-3268" r="-1629" b="-915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1208749D-A9F1-4B24-AA73-B375220B990D}"/>
              </a:ext>
            </a:extLst>
          </p:cNvPr>
          <p:cNvSpPr txBox="1"/>
          <p:nvPr/>
        </p:nvSpPr>
        <p:spPr>
          <a:xfrm>
            <a:off x="224445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Faiman, D. (2008). Assessing the outdoor operating temperature of photovoltaic modules.</a:t>
            </a:r>
          </a:p>
        </p:txBody>
      </p:sp>
    </p:spTree>
    <p:extLst>
      <p:ext uri="{BB962C8B-B14F-4D97-AF65-F5344CB8AC3E}">
        <p14:creationId xmlns:p14="http://schemas.microsoft.com/office/powerpoint/2010/main" val="98202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90" y="2319339"/>
            <a:ext cx="51625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4. Cell temperature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following notebook: </a:t>
            </a:r>
            <a:r>
              <a:rPr lang="en-US" sz="1400" dirty="0">
                <a:latin typeface="+mn-lt"/>
                <a:hlinkClick r:id="rId2"/>
              </a:rPr>
              <a:t>https://github.com/AlexandreHugoMathieu/pvfault_detection_solar_academy/blob/master/notebooks/dc_power_estimation.ipynb</a:t>
            </a:r>
            <a:r>
              <a:rPr lang="en-US" sz="1400" dirty="0">
                <a:latin typeface="+mn-lt"/>
              </a:rPr>
              <a:t> </a:t>
            </a:r>
          </a:p>
          <a:p>
            <a:r>
              <a:rPr lang="en-US" sz="1800" dirty="0">
                <a:latin typeface="+mn-lt"/>
              </a:rPr>
              <a:t>Follow the python tutorial and estimate the cell temperature for one year.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35" name="Image 34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2F589E8-D9C8-91B3-A9B6-C5FD5036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4F6E964-9D39-3B2C-92E2-602FF9AFB758}"/>
              </a:ext>
            </a:extLst>
          </p:cNvPr>
          <p:cNvSpPr txBox="1"/>
          <p:nvPr/>
        </p:nvSpPr>
        <p:spPr>
          <a:xfrm>
            <a:off x="4419600" y="2026029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20460B-3F44-CF15-3C2F-52CBA5C42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42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312729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856" y="2136776"/>
            <a:ext cx="7117694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5. Module and String IV Curve</a:t>
            </a:r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92" y="1203158"/>
            <a:ext cx="5377312" cy="4032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9274F-73D7-E842-6013-F6C5D1E5A036}"/>
              </a:ext>
            </a:extLst>
          </p:cNvPr>
          <p:cNvSpPr/>
          <p:nvPr/>
        </p:nvSpPr>
        <p:spPr>
          <a:xfrm>
            <a:off x="5572590" y="4475746"/>
            <a:ext cx="1875960" cy="60966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9D62603-3E9C-860D-B684-C51E41C0D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109856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856" y="2136776"/>
            <a:ext cx="7117694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 it can take many operating points.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9274F-73D7-E842-6013-F6C5D1E5A036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1FBC92-2CA7-6480-B2CE-B50E4439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4" y="3077222"/>
            <a:ext cx="4366721" cy="3426766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76CA850-A1E6-9625-64CE-E26DDAB3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44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671662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0A057020-DF93-0AFB-C810-FF52077B4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37" y="3429000"/>
            <a:ext cx="2484896" cy="2986087"/>
          </a:xfrm>
          <a:prstGeom prst="rect">
            <a:avLst/>
          </a:prstGeom>
        </p:spPr>
      </p:pic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FDAA99CF-4E1F-C705-B230-D58D3504D875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A4D9FE1-9C30-7789-DE19-5D1334DBF890}"/>
              </a:ext>
            </a:extLst>
          </p:cNvPr>
          <p:cNvSpPr txBox="1"/>
          <p:nvPr/>
        </p:nvSpPr>
        <p:spPr>
          <a:xfrm>
            <a:off x="6062663" y="3581718"/>
            <a:ext cx="2771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reality, the IV characteristics go out of the 1st quadrant and the module can potentially consume power.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F4A4988-BE89-9470-2B7D-EE4EC779BB61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it can take many operating points.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10B1CAE-3133-54DC-5ECA-FD46BA5D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4" y="3077222"/>
            <a:ext cx="4366721" cy="3426766"/>
          </a:xfrm>
          <a:prstGeom prst="rect">
            <a:avLst/>
          </a:prstGeom>
        </p:spPr>
      </p:pic>
      <p:pic>
        <p:nvPicPr>
          <p:cNvPr id="21" name="Image 20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7E5E9C4-2A9E-ECAD-943E-EDCBCDD686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04A388B-DED3-5CA2-8447-4191981236FC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006F3D-6ECF-27BA-C66D-359402865278}"/>
              </a:ext>
            </a:extLst>
          </p:cNvPr>
          <p:cNvSpPr/>
          <p:nvPr/>
        </p:nvSpPr>
        <p:spPr>
          <a:xfrm>
            <a:off x="10106024" y="4524375"/>
            <a:ext cx="428625" cy="53467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1D8DD3-5EA2-B6FF-6383-37D2C6588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45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62713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DDD1FD-F45C-D7A9-DD37-156B1C388B12}"/>
              </a:ext>
            </a:extLst>
          </p:cNvPr>
          <p:cNvCxnSpPr>
            <a:cxnSpLocks/>
          </p:cNvCxnSpPr>
          <p:nvPr/>
        </p:nvCxnSpPr>
        <p:spPr>
          <a:xfrm flipH="1" flipV="1">
            <a:off x="4278803" y="3876675"/>
            <a:ext cx="1131397" cy="137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it can take many operating points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6A99F8C-9AC8-06D3-1BBA-F239222B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4" y="3077222"/>
            <a:ext cx="4366721" cy="34267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03E884-D351-2497-BE61-B89D17448C3C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5C7CB3-0F95-AC2D-F120-6557FDC077CC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6721209-D856-898C-305E-6E3C27573438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3800475"/>
            <a:ext cx="1123850" cy="26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5824B29-0EC6-2907-FCF3-8CD438D5E457}"/>
              </a:ext>
            </a:extLst>
          </p:cNvPr>
          <p:cNvSpPr txBox="1"/>
          <p:nvPr/>
        </p:nvSpPr>
        <p:spPr>
          <a:xfrm>
            <a:off x="6105626" y="3469233"/>
            <a:ext cx="4143274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Then, the inverter is constantly searching for the operating point which maximizes the power MPP: Maximum Power Point.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347F47-A38A-588F-E10E-41A5800F9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46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13882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770548F-452C-5D18-C9ED-461FE973A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68" y="3164680"/>
            <a:ext cx="4337943" cy="331312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DDD1FD-F45C-D7A9-DD37-156B1C388B12}"/>
              </a:ext>
            </a:extLst>
          </p:cNvPr>
          <p:cNvCxnSpPr>
            <a:cxnSpLocks/>
          </p:cNvCxnSpPr>
          <p:nvPr/>
        </p:nvCxnSpPr>
        <p:spPr>
          <a:xfrm flipH="1" flipV="1">
            <a:off x="4918509" y="3888606"/>
            <a:ext cx="1167866" cy="180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144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it can take many operating points.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D59661-FEC5-E270-3B41-DFB349F79613}"/>
              </a:ext>
            </a:extLst>
          </p:cNvPr>
          <p:cNvSpPr txBox="1"/>
          <p:nvPr/>
        </p:nvSpPr>
        <p:spPr>
          <a:xfrm>
            <a:off x="6105626" y="3469233"/>
            <a:ext cx="4143274" cy="20313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Then, the inverter is constantly searching for the operating. point which maximizes the power MPP: Maximum Power Point.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Especially, it changes the voltage with the MPP-Tracker (MPPT) to maximize power.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46055D-FC5E-0F32-5A51-424B9253F7DB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48A78-902C-3CD0-EF2B-0FF528078A6C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E25CA9-54BC-9494-1F70-0ACC35E87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882534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1901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By the way… the IV curves can be summed up when the modules are connected in series or parallel! The inverter, then, maximizes the power of the PV array IV curve.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7281A5-EFD5-5947-D397-28D588591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7" b="2118"/>
          <a:stretch/>
        </p:blipFill>
        <p:spPr>
          <a:xfrm>
            <a:off x="3229232" y="3154687"/>
            <a:ext cx="5781418" cy="33378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50826E-BB93-74E2-D2A3-00BE023B8545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8A4E57-8F45-DFFB-C77D-3F0193700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48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1D793E3-0BA2-A655-ECD7-41CFD694C4B5}"/>
              </a:ext>
            </a:extLst>
          </p:cNvPr>
          <p:cNvSpPr txBox="1"/>
          <p:nvPr/>
        </p:nvSpPr>
        <p:spPr>
          <a:xfrm>
            <a:off x="3986212" y="650398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Bun, L.. “Détection et localisation de défauts pour un système PV.” (2011).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25158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3CC673E-DC90-E667-FE70-CC85546F6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1"/>
          <a:stretch/>
        </p:blipFill>
        <p:spPr>
          <a:xfrm>
            <a:off x="6065346" y="3832134"/>
            <a:ext cx="4033964" cy="3051552"/>
          </a:xfrm>
          <a:prstGeom prst="rect">
            <a:avLst/>
          </a:prstGeom>
        </p:spPr>
      </p:pic>
      <p:sp>
        <p:nvSpPr>
          <p:cNvPr id="11" name="Triangle rectangle 10">
            <a:extLst>
              <a:ext uri="{FF2B5EF4-FFF2-40B4-BE49-F238E27FC236}">
                <a16:creationId xmlns:a16="http://schemas.microsoft.com/office/drawing/2014/main" id="{7D9F2E59-9028-CA6C-2750-13126ED5D655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708244" cy="14438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The IV curves' dependencies: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Higher cell temperatures mostly decrease the voltage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Higher irradiance level mostly increase the current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18E5C8-D904-201C-79EE-5CBBEE76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60" y="525307"/>
            <a:ext cx="4693406" cy="28175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450E9B-8199-9129-0A25-ED398EA36D26}"/>
              </a:ext>
            </a:extLst>
          </p:cNvPr>
          <p:cNvSpPr txBox="1"/>
          <p:nvPr/>
        </p:nvSpPr>
        <p:spPr>
          <a:xfrm>
            <a:off x="6763846" y="44640"/>
            <a:ext cx="2854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Example of I-V curves as function of different  module temperature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CB1D560-5EE9-B93B-05E3-71948707274D}"/>
              </a:ext>
            </a:extLst>
          </p:cNvPr>
          <p:cNvSpPr txBox="1"/>
          <p:nvPr/>
        </p:nvSpPr>
        <p:spPr>
          <a:xfrm>
            <a:off x="6532446" y="3429000"/>
            <a:ext cx="32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Example of I-V curves as function of different  irradiances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099A19-B264-2734-EE62-D6E84682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49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79737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Motivations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925AECC-5C78-EC59-609E-4AF4658F6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670903"/>
              </p:ext>
            </p:extLst>
          </p:nvPr>
        </p:nvGraphicFramePr>
        <p:xfrm>
          <a:off x="776779" y="826407"/>
          <a:ext cx="11415221" cy="595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DE96167-C830-8286-A72E-AFD432FBBB44}"/>
              </a:ext>
            </a:extLst>
          </p:cNvPr>
          <p:cNvSpPr txBox="1"/>
          <p:nvPr/>
        </p:nvSpPr>
        <p:spPr>
          <a:xfrm>
            <a:off x="0" y="4965174"/>
            <a:ext cx="341947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[1] Masson, G.,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Kaizuka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I., 2021. Trends in Photovoltaic Applications (IEA-PVPS T1-41:2021). IEA PVPS</a:t>
            </a: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[2] </a:t>
            </a: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U. Jahn et al., ‘Guidelines for Operation and Maintenance of Photovoltaic Power Plants in Different Climates’, IEA, Technical Report IEA-PVPS T13-07:2022, Oct. 2022. </a:t>
            </a:r>
            <a:b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[3] </a:t>
            </a:r>
            <a:r>
              <a:rPr lang="fr-FR" sz="900" dirty="0">
                <a:ea typeface="Roboto" panose="02000000000000000000" pitchFamily="2" charset="0"/>
                <a:cs typeface="Roboto" panose="02000000000000000000" pitchFamily="2" charset="0"/>
              </a:rPr>
              <a:t>« Coûts et rentabilités du grand photovoltaïque en métropole continentale », CRE, 2019</a:t>
            </a:r>
            <a:endParaRPr lang="en-GB" sz="9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[4]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Leloux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J.,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Narvarte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L.,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Trebosc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D., 2011. Performance analysis of 10,000 residential PV systems in France and Belgium. Presented at the 26th European Photovoltaic Solar Energy Conference and Exhibition, Hamburg, Germany.)</a:t>
            </a:r>
            <a:b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[5]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Raycatch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‘Solar Asset Optimization, Industry Benchmark Study’, Tel Aviv, Israel, Feb. 2021.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F957D17-CEB0-84EA-EE62-27AEF8BB4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954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>
            <a:extLst>
              <a:ext uri="{FF2B5EF4-FFF2-40B4-BE49-F238E27FC236}">
                <a16:creationId xmlns:a16="http://schemas.microsoft.com/office/drawing/2014/main" id="{96A97555-70B7-312F-0147-C450A0717ED7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48314168-17FD-0B86-20EF-AAA03CB4249C}"/>
              </a:ext>
            </a:extLst>
          </p:cNvPr>
          <p:cNvSpPr txBox="1">
            <a:spLocks/>
          </p:cNvSpPr>
          <p:nvPr/>
        </p:nvSpPr>
        <p:spPr>
          <a:xfrm>
            <a:off x="271047" y="2247890"/>
            <a:ext cx="10247675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6. DC &amp; Mismatch Losses</a:t>
            </a:r>
          </a:p>
          <a:p>
            <a:r>
              <a:rPr lang="en-US" sz="1800" dirty="0">
                <a:latin typeface="+mn-lt"/>
              </a:rPr>
              <a:t>Not the focus of this class. However, keep in mind that: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DC wiring losses </a:t>
            </a:r>
            <a:r>
              <a:rPr lang="en-US" sz="1800" dirty="0">
                <a:latin typeface="+mn-lt"/>
              </a:rPr>
              <a:t>are around 0.5%-2%.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Mismatch losses </a:t>
            </a:r>
            <a:r>
              <a:rPr lang="en-US" sz="1800" dirty="0">
                <a:latin typeface="+mn-lt"/>
              </a:rPr>
              <a:t>refer to the fact that PV modules have different IV curves and this can entail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significant losses. </a:t>
            </a:r>
            <a:endParaRPr lang="en-US" b="1" dirty="0">
              <a:latin typeface="+mn-l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0D3FF2-0E2B-A4D6-C18F-E338239DF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50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265840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0C9482F-8E44-4A5B-0E18-C3A2117A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23" y="4251379"/>
            <a:ext cx="8591078" cy="2246291"/>
          </a:xfrm>
          <a:prstGeom prst="rect">
            <a:avLst/>
          </a:prstGeom>
        </p:spPr>
      </p:pic>
      <p:sp>
        <p:nvSpPr>
          <p:cNvPr id="11" name="Triangle rectangle 10">
            <a:extLst>
              <a:ext uri="{FF2B5EF4-FFF2-40B4-BE49-F238E27FC236}">
                <a16:creationId xmlns:a16="http://schemas.microsoft.com/office/drawing/2014/main" id="{96A97555-70B7-312F-0147-C450A0717ED7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047" y="2247890"/>
            <a:ext cx="10247675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6. DC &amp; Mismatch Losses</a:t>
            </a:r>
          </a:p>
          <a:p>
            <a:r>
              <a:rPr lang="en-US" sz="1800" dirty="0">
                <a:latin typeface="+mn-lt"/>
              </a:rPr>
              <a:t>Not the focus of this class. However, keep in mind that: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DC wiring losses </a:t>
            </a:r>
            <a:r>
              <a:rPr lang="en-US" sz="1800" dirty="0">
                <a:latin typeface="+mn-lt"/>
              </a:rPr>
              <a:t>are around between 0.5% and 2%.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Mismatch losses </a:t>
            </a:r>
            <a:r>
              <a:rPr lang="en-US" sz="1800" dirty="0">
                <a:latin typeface="+mn-lt"/>
              </a:rPr>
              <a:t>refers to the fact that PV modules have different IV curves and this can entail significant losses.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For instance,  if one of them has a very degraded IV curve (shading or other), it can significantly degrade the IV curve at the array level. </a:t>
            </a:r>
            <a:endParaRPr lang="en-US" b="1" dirty="0">
              <a:latin typeface="+mn-lt"/>
            </a:endParaRP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6FB0055-984A-7A5A-9BE8-9C701BD04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51</a:t>
            </a:fld>
            <a:r>
              <a:rPr lang="en-US" dirty="0"/>
              <a:t> / 58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333636A-C30D-4C28-3E99-63DDBFA56CC5}"/>
              </a:ext>
            </a:extLst>
          </p:cNvPr>
          <p:cNvSpPr txBox="1"/>
          <p:nvPr/>
        </p:nvSpPr>
        <p:spPr>
          <a:xfrm>
            <a:off x="4530771" y="6490330"/>
            <a:ext cx="4422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Bun, L.. “Détection et localisation de défauts pour un système PV.” (2011).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096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5./6./7. Power model</a:t>
                </a:r>
              </a:p>
              <a:p>
                <a:endParaRPr lang="en-US" sz="1800" u="sng" dirty="0">
                  <a:latin typeface="+mn-lt"/>
                </a:endParaRPr>
              </a:p>
              <a:p>
                <a:r>
                  <a:rPr lang="en-US" sz="1800" u="sng" dirty="0">
                    <a:latin typeface="+mn-lt"/>
                  </a:rPr>
                  <a:t>Constant efficiency model:</a:t>
                </a:r>
                <a:endParaRPr lang="en-US" sz="1800" dirty="0">
                  <a:latin typeface="+mn-lt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endParaRPr lang="en-US" sz="1800" dirty="0"/>
              </a:p>
              <a:p>
                <a:r>
                  <a:rPr lang="en-US" sz="18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DC power in [W]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</a:rPr>
                  <a:t> efficiency around 20% (from datasheet)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the irradiance in the plane of array [W/m²]</a:t>
                </a:r>
                <a:endParaRPr lang="en-US" sz="1800" i="1" dirty="0">
                  <a:latin typeface="+mn-lt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latin typeface="+mn-lt"/>
                  </a:rPr>
                  <a:t>, the PV installation area [m2]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15DD3-66C3-F5E2-F4FF-5C7D773AB500}"/>
              </a:ext>
            </a:extLst>
          </p:cNvPr>
          <p:cNvSpPr/>
          <p:nvPr/>
        </p:nvSpPr>
        <p:spPr>
          <a:xfrm>
            <a:off x="8191500" y="2628900"/>
            <a:ext cx="1514476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4213A-CDBC-6AF8-999A-3C9D1A926A72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681612-C3F2-91C6-0FFD-0222D02F3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52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1703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5./6./7. Power model</a:t>
                </a:r>
              </a:p>
              <a:p>
                <a:endParaRPr lang="en-US" b="1" dirty="0">
                  <a:latin typeface="+mn-lt"/>
                </a:endParaRPr>
              </a:p>
              <a:p>
                <a:r>
                  <a:rPr lang="en-US" sz="1800" u="sng" dirty="0">
                    <a:latin typeface="+mn-lt"/>
                  </a:rPr>
                  <a:t>Constant efficiency model:</a:t>
                </a:r>
                <a:endParaRPr lang="en-US" sz="1800" dirty="0">
                  <a:latin typeface="+mn-lt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endParaRPr lang="en-US" dirty="0"/>
              </a:p>
              <a:p>
                <a:r>
                  <a:rPr lang="en-US" sz="18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DC power in [W]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</a:rPr>
                  <a:t> efficiency around 20% (from datasheet)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the irradiance in the plane of array [W/m²]</a:t>
                </a:r>
                <a:endParaRPr lang="en-US" sz="1800" i="1" dirty="0">
                  <a:latin typeface="+mn-lt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latin typeface="+mn-lt"/>
                  </a:rPr>
                  <a:t>, the PV installation area [m2]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15DD3-66C3-F5E2-F4FF-5C7D773AB500}"/>
              </a:ext>
            </a:extLst>
          </p:cNvPr>
          <p:cNvSpPr/>
          <p:nvPr/>
        </p:nvSpPr>
        <p:spPr>
          <a:xfrm>
            <a:off x="8191500" y="2628900"/>
            <a:ext cx="1514476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4213A-CDBC-6AF8-999A-3C9D1A926A72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E1C3BB2-CE11-A6F7-83AA-2E8277A7C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39" y="3642796"/>
            <a:ext cx="3348009" cy="289602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3347CAE-0D99-7B9C-6635-373852DF4133}"/>
              </a:ext>
            </a:extLst>
          </p:cNvPr>
          <p:cNvSpPr txBox="1"/>
          <p:nvPr/>
        </p:nvSpPr>
        <p:spPr>
          <a:xfrm>
            <a:off x="9201148" y="4681627"/>
            <a:ext cx="258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really precise for instantaneous values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1AA9B1F-C001-96F9-51C5-1652E3543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540256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24445" y="2251120"/>
                <a:ext cx="9314226" cy="43672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200" b="1" dirty="0">
                    <a:latin typeface="+mn-lt"/>
                  </a:rPr>
                  <a:t>5./6./7. Power model</a:t>
                </a:r>
              </a:p>
              <a:p>
                <a:endParaRPr lang="en-US" b="1" dirty="0">
                  <a:latin typeface="+mn-lt"/>
                </a:endParaRPr>
              </a:p>
              <a:p>
                <a:r>
                  <a:rPr lang="en-US" sz="1900" b="0" dirty="0">
                    <a:latin typeface="+mn-lt"/>
                  </a:rPr>
                  <a:t>The </a:t>
                </a:r>
                <a:r>
                  <a:rPr lang="en-US" sz="1900" b="0" u="sng" dirty="0">
                    <a:latin typeface="+mn-lt"/>
                  </a:rPr>
                  <a:t>PVWatts model </a:t>
                </a:r>
                <a:r>
                  <a:rPr lang="en-US" sz="1900" b="0" dirty="0">
                    <a:latin typeface="+mn-lt"/>
                  </a:rPr>
                  <a:t>enables to take into account the effect of the cell temperature</a:t>
                </a:r>
              </a:p>
              <a:p>
                <a:endParaRPr lang="en-US" sz="1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𝑝𝑑𝑐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𝑐𝑒𝑙𝑙</m:t>
                                  </m:r>
                                </m:sub>
                              </m:s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−25°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900" dirty="0"/>
              </a:p>
              <a:p>
                <a:endParaRPr lang="en-US" sz="1900" dirty="0"/>
              </a:p>
              <a:p>
                <a:r>
                  <a:rPr lang="en-US" sz="19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, the reference efficiency (around 20%) [%]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the irradiance in the plane of array [W/m²]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900" dirty="0">
                    <a:latin typeface="+mn-lt"/>
                  </a:rPr>
                  <a:t>, the PV installation area [m2]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𝑝𝑑𝑐</m:t>
                        </m:r>
                      </m:sub>
                    </m:sSub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temperature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coefficient</m:t>
                    </m:r>
                  </m:oMath>
                </a14:m>
                <a:r>
                  <a:rPr lang="en-US" sz="1900" dirty="0">
                    <a:latin typeface="+mn-lt"/>
                  </a:rPr>
                  <a:t> (negative, usually between -0.2 – -0.5 %  W/m²/°C)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𝑐𝑒𝑙𝑙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, the cell temperature [°C]</a:t>
                </a: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24445" y="2251120"/>
                <a:ext cx="9314226" cy="4367212"/>
              </a:xfrm>
              <a:blipFill>
                <a:blip r:embed="rId2"/>
                <a:stretch>
                  <a:fillRect l="-458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15DD3-66C3-F5E2-F4FF-5C7D773AB500}"/>
              </a:ext>
            </a:extLst>
          </p:cNvPr>
          <p:cNvSpPr/>
          <p:nvPr/>
        </p:nvSpPr>
        <p:spPr>
          <a:xfrm>
            <a:off x="8191500" y="2628900"/>
            <a:ext cx="1514476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4213A-CDBC-6AF8-999A-3C9D1A926A72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A7CFA7-21F0-45CB-4F0C-7DDB4F694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54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72C15C-29F4-71A1-3D22-3621BC227DD0}"/>
              </a:ext>
            </a:extLst>
          </p:cNvPr>
          <p:cNvSpPr txBox="1"/>
          <p:nvPr/>
        </p:nvSpPr>
        <p:spPr>
          <a:xfrm>
            <a:off x="148281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PVWatts model: A. P. </a:t>
            </a:r>
            <a:r>
              <a:rPr lang="en-US" sz="1000" dirty="0" err="1"/>
              <a:t>Dobos</a:t>
            </a:r>
            <a:r>
              <a:rPr lang="en-US" sz="1000" dirty="0"/>
              <a:t>, “PVWatts Version 5 Manual” (2014).</a:t>
            </a:r>
          </a:p>
        </p:txBody>
      </p:sp>
    </p:spTree>
    <p:extLst>
      <p:ext uri="{BB962C8B-B14F-4D97-AF65-F5344CB8AC3E}">
        <p14:creationId xmlns:p14="http://schemas.microsoft.com/office/powerpoint/2010/main" val="2144967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b="1" dirty="0">
                    <a:latin typeface="+mn-lt"/>
                  </a:rPr>
                  <a:t>5./6./7. Power model</a:t>
                </a:r>
              </a:p>
              <a:p>
                <a:r>
                  <a:rPr lang="en-US" sz="2300" dirty="0">
                    <a:latin typeface="+mn-lt"/>
                  </a:rPr>
                  <a:t>The </a:t>
                </a:r>
                <a:r>
                  <a:rPr lang="en-US" sz="2300" u="sng" dirty="0" err="1">
                    <a:latin typeface="+mn-lt"/>
                  </a:rPr>
                  <a:t>Huld</a:t>
                </a:r>
                <a:r>
                  <a:rPr lang="en-US" sz="2300" u="sng" dirty="0">
                    <a:latin typeface="+mn-lt"/>
                  </a:rPr>
                  <a:t> model</a:t>
                </a:r>
                <a:r>
                  <a:rPr lang="en-US" sz="2300" b="0" dirty="0">
                    <a:latin typeface="+mn-lt"/>
                  </a:rPr>
                  <a:t> (used in PVGIS) enables to take into account the </a:t>
                </a:r>
                <a:r>
                  <a:rPr lang="en-US" sz="2300" dirty="0">
                    <a:latin typeface="+mn-lt"/>
                  </a:rPr>
                  <a:t>module </a:t>
                </a:r>
                <a:r>
                  <a:rPr lang="en-US" sz="2300" b="0" dirty="0">
                    <a:latin typeface="+mn-lt"/>
                  </a:rPr>
                  <a:t>temperature and non-</a:t>
                </a:r>
                <a:r>
                  <a:rPr lang="en-US" sz="2300" b="0" dirty="0" err="1">
                    <a:latin typeface="+mn-lt"/>
                  </a:rPr>
                  <a:t>lineary</a:t>
                </a:r>
                <a:r>
                  <a:rPr lang="en-US" sz="2300" b="0" dirty="0">
                    <a:latin typeface="+mn-lt"/>
                  </a:rPr>
                  <a:t> with irradiance.</a:t>
                </a:r>
              </a:p>
              <a:p>
                <a:endParaRPr lang="en-US" sz="2300" b="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𝐻𝑢𝑙𝑑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b="0" dirty="0">
                  <a:latin typeface="+mn-lt"/>
                </a:endParaRPr>
              </a:p>
              <a:p>
                <a:endParaRPr lang="en-US" sz="2300" b="0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𝐻𝑢𝑙𝑑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⋅(1+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</a:p>
              <a:p>
                <a:endParaRPr lang="en-US" sz="2300" b="1" dirty="0">
                  <a:latin typeface="+mn-lt"/>
                </a:endParaRPr>
              </a:p>
              <a:p>
                <a:r>
                  <a:rPr lang="en-US" sz="23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, the reference efficiency (around 20%) [%]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the irradiance in the plane of array [W/m²]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300" dirty="0">
                    <a:latin typeface="+mn-lt"/>
                  </a:rPr>
                  <a:t>, the PV installation area [m2]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𝑃𝑂𝐴</m:t>
                            </m:r>
                          </m:sub>
                        </m:sSub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1000 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en-US" sz="2300" dirty="0">
                    <a:latin typeface="+mn-lt"/>
                  </a:rPr>
                  <a:t> the normalized irradiance 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−25°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300" dirty="0">
                    <a:latin typeface="+mn-lt"/>
                  </a:rPr>
                  <a:t> , the module temperature delta [°C]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3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30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3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b="0" i="0" dirty="0">
                    <a:latin typeface="Cambria Math" panose="02040503050406030204" pitchFamily="18" charset="0"/>
                  </a:rPr>
                  <a:t>coefficients</a:t>
                </a:r>
                <a:endParaRPr lang="en-US" sz="23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  <a:blipFill>
                <a:blip r:embed="rId2"/>
                <a:stretch>
                  <a:fillRect l="-36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5E8C38-4DB5-88EF-B4A7-062A47CE2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55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C8ACD83-75BE-EA6E-CB34-65841A1E582F}"/>
              </a:ext>
            </a:extLst>
          </p:cNvPr>
          <p:cNvSpPr txBox="1"/>
          <p:nvPr/>
        </p:nvSpPr>
        <p:spPr>
          <a:xfrm>
            <a:off x="123568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Huld</a:t>
            </a:r>
            <a:r>
              <a:rPr lang="en-US" sz="1000" dirty="0"/>
              <a:t> model: Thomas </a:t>
            </a:r>
            <a:r>
              <a:rPr lang="en-US" sz="1000" dirty="0" err="1"/>
              <a:t>Huld</a:t>
            </a:r>
            <a:r>
              <a:rPr lang="en-US" sz="1000" dirty="0"/>
              <a:t> et al., A power-rating model for crystalline silicon PV modules,  2011,</a:t>
            </a:r>
          </a:p>
        </p:txBody>
      </p:sp>
    </p:spTree>
    <p:extLst>
      <p:ext uri="{BB962C8B-B14F-4D97-AF65-F5344CB8AC3E}">
        <p14:creationId xmlns:p14="http://schemas.microsoft.com/office/powerpoint/2010/main" val="3152134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b="1" dirty="0">
                    <a:latin typeface="+mn-lt"/>
                  </a:rPr>
                  <a:t>5./6./7. Power model</a:t>
                </a:r>
              </a:p>
              <a:p>
                <a:r>
                  <a:rPr lang="en-US" sz="2300" dirty="0">
                    <a:latin typeface="+mn-lt"/>
                  </a:rPr>
                  <a:t>The </a:t>
                </a:r>
                <a:r>
                  <a:rPr lang="en-US" sz="2300" u="sng" dirty="0" err="1">
                    <a:latin typeface="+mn-lt"/>
                  </a:rPr>
                  <a:t>Huld</a:t>
                </a:r>
                <a:r>
                  <a:rPr lang="en-US" sz="2300" u="sng" dirty="0">
                    <a:latin typeface="+mn-lt"/>
                  </a:rPr>
                  <a:t> model</a:t>
                </a:r>
                <a:r>
                  <a:rPr lang="en-US" sz="2300" b="0" dirty="0">
                    <a:latin typeface="+mn-lt"/>
                  </a:rPr>
                  <a:t> (used in PVGIS) enables to take into account the </a:t>
                </a:r>
                <a:r>
                  <a:rPr lang="en-US" sz="2300" dirty="0">
                    <a:latin typeface="+mn-lt"/>
                  </a:rPr>
                  <a:t>module </a:t>
                </a:r>
                <a:r>
                  <a:rPr lang="en-US" sz="2300" b="0" dirty="0">
                    <a:latin typeface="+mn-lt"/>
                  </a:rPr>
                  <a:t>temperature and non-</a:t>
                </a:r>
                <a:r>
                  <a:rPr lang="en-US" sz="2300" b="0" dirty="0" err="1">
                    <a:latin typeface="+mn-lt"/>
                  </a:rPr>
                  <a:t>lineary</a:t>
                </a:r>
                <a:r>
                  <a:rPr lang="en-US" sz="2300" b="0" dirty="0">
                    <a:latin typeface="+mn-lt"/>
                  </a:rPr>
                  <a:t> with irradiance.</a:t>
                </a:r>
              </a:p>
              <a:p>
                <a:endParaRPr lang="en-US" sz="2300" b="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𝐻𝑢𝑙𝑑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b="0" dirty="0">
                  <a:latin typeface="+mn-lt"/>
                </a:endParaRPr>
              </a:p>
              <a:p>
                <a:endParaRPr lang="en-US" sz="2300" b="0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𝐻𝑢𝑙𝑑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⋅(1+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</a:p>
              <a:p>
                <a:endParaRPr lang="en-US" sz="2300" b="1" dirty="0">
                  <a:latin typeface="+mn-lt"/>
                </a:endParaRPr>
              </a:p>
              <a:p>
                <a:r>
                  <a:rPr lang="en-US" sz="23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, the reference efficiency (around 20%) [%]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the irradiance in the plane of array [W/m²]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300" dirty="0">
                    <a:latin typeface="+mn-lt"/>
                  </a:rPr>
                  <a:t>, the PV installation area [m2]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𝑃𝑂𝐴</m:t>
                            </m:r>
                          </m:sub>
                        </m:sSub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1000 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en-US" sz="2300" dirty="0">
                    <a:latin typeface="+mn-lt"/>
                  </a:rPr>
                  <a:t> the normalized irradiance 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−25°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300" dirty="0">
                    <a:latin typeface="+mn-lt"/>
                  </a:rPr>
                  <a:t> , the module temperature delta [°C]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3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30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3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b="0" i="0" dirty="0">
                    <a:latin typeface="Cambria Math" panose="02040503050406030204" pitchFamily="18" charset="0"/>
                  </a:rPr>
                  <a:t>coefficients</a:t>
                </a:r>
                <a:endParaRPr lang="en-US" sz="23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  <a:blipFill>
                <a:blip r:embed="rId2"/>
                <a:stretch>
                  <a:fillRect l="-36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B1C24CE9-A2DE-ABB6-F61A-BAF661D9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392" y="4561626"/>
            <a:ext cx="4752975" cy="21008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E269EAF-A79F-2928-474C-71D2599A9EDF}"/>
              </a:ext>
            </a:extLst>
          </p:cNvPr>
          <p:cNvSpPr txBox="1"/>
          <p:nvPr/>
        </p:nvSpPr>
        <p:spPr>
          <a:xfrm>
            <a:off x="7343775" y="4312989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values from PVGIS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879A12-A5C1-34DC-29B8-AB39953AA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56</a:t>
            </a:fld>
            <a:r>
              <a:rPr lang="en-US" dirty="0"/>
              <a:t> / 58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72C2DD-9162-00A1-10E5-4384F2BE3813}"/>
              </a:ext>
            </a:extLst>
          </p:cNvPr>
          <p:cNvSpPr txBox="1"/>
          <p:nvPr/>
        </p:nvSpPr>
        <p:spPr>
          <a:xfrm>
            <a:off x="123568" y="657167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Huld</a:t>
            </a:r>
            <a:r>
              <a:rPr lang="en-US" sz="1000" dirty="0"/>
              <a:t> model: Thomas </a:t>
            </a:r>
            <a:r>
              <a:rPr lang="en-US" sz="1000" dirty="0" err="1"/>
              <a:t>Huld</a:t>
            </a:r>
            <a:r>
              <a:rPr lang="en-US" sz="1000" dirty="0"/>
              <a:t> et al., A power-rating model for crystalline silicon PV modules,  2011,</a:t>
            </a:r>
          </a:p>
        </p:txBody>
      </p:sp>
    </p:spTree>
    <p:extLst>
      <p:ext uri="{BB962C8B-B14F-4D97-AF65-F5344CB8AC3E}">
        <p14:creationId xmlns:p14="http://schemas.microsoft.com/office/powerpoint/2010/main" val="1005633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0" y="1934065"/>
            <a:ext cx="5127682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5./6./7. Power model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following notebook: </a:t>
            </a:r>
            <a:br>
              <a:rPr lang="en-US" sz="1800" dirty="0">
                <a:latin typeface="+mn-lt"/>
              </a:rPr>
            </a:br>
            <a:r>
              <a:rPr lang="en-US" sz="1400" dirty="0">
                <a:latin typeface="+mn-lt"/>
                <a:hlinkClick r:id="rId2"/>
              </a:rPr>
              <a:t>https://github.com/AlexandreHugoMathieu/pvfault_detection_solar_academy/blob/master/notebooks/dc_power_estimation.ipynb</a:t>
            </a:r>
            <a:r>
              <a:rPr lang="en-US" sz="14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estimate the DC power for one year.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35" name="Image 34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2F589E8-D9C8-91B3-A9B6-C5FD5036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4F6E964-9D39-3B2C-92E2-602FF9AFB758}"/>
              </a:ext>
            </a:extLst>
          </p:cNvPr>
          <p:cNvSpPr txBox="1"/>
          <p:nvPr/>
        </p:nvSpPr>
        <p:spPr>
          <a:xfrm>
            <a:off x="4419600" y="2026029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2E4FF5-E459-95AE-68DC-063CCCFE7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888398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683" lvl="1" indent="-342900"/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FAD1F-4CDC-3DF9-013A-49FF62744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58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040063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63" y="117856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152760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59</a:t>
            </a:fld>
            <a:r>
              <a:rPr lang="fr-FR"/>
              <a:t> / 58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5889F8-48A7-994C-4519-47803C7A4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2"/>
          <a:stretch/>
        </p:blipFill>
        <p:spPr>
          <a:xfrm>
            <a:off x="3039761" y="3815310"/>
            <a:ext cx="5397759" cy="2363067"/>
          </a:xfrm>
          <a:prstGeom prst="rect">
            <a:avLst/>
          </a:prstGeom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5F8BE6D1-3C95-4B40-0D93-D42D6108D8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382" y="2633535"/>
            <a:ext cx="8624565" cy="4053016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3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4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lvl="2" indent="0">
              <a:buNone/>
            </a:pPr>
            <a:endParaRPr lang="en-US" sz="1400" dirty="0"/>
          </a:p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405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>
              <a:lnSpc>
                <a:spcPct val="107000"/>
              </a:lnSpc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course, you should be able to: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data treatment and analysis with Python on operational PV time series.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and calculate the performance of a PV installation.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 and quantify underperformances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08D00C-6735-9B62-A354-963CCFA78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866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63" y="117856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152760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67513-2822-48F0-9921-54075B698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382" y="2633535"/>
            <a:ext cx="8624565" cy="4053016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2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3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Unzip it and put it in adequate location in your PC.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Let’s create a virtual environment where you will find all the functions for this course: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400" dirty="0"/>
              <a:t>Go in the folder and open the command line from that same folder by writing “</a:t>
            </a:r>
            <a:r>
              <a:rPr lang="en-US" sz="1400" dirty="0" err="1"/>
              <a:t>cmd</a:t>
            </a:r>
            <a:r>
              <a:rPr lang="en-US" sz="1400" dirty="0"/>
              <a:t>” in the path bar (with Windows)</a:t>
            </a:r>
          </a:p>
          <a:p>
            <a:pPr lvl="2" indent="0">
              <a:buNone/>
            </a:pPr>
            <a:endParaRPr lang="en-US" sz="1400" dirty="0"/>
          </a:p>
          <a:p>
            <a:endParaRPr lang="en-US" sz="1400" dirty="0">
              <a:latin typeface="+mn-lt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60</a:t>
            </a:fld>
            <a:r>
              <a:rPr lang="fr-FR"/>
              <a:t> / 58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7CD653-9793-D62D-7B76-3F40EF158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577"/>
          <a:stretch/>
        </p:blipFill>
        <p:spPr>
          <a:xfrm>
            <a:off x="8791782" y="2168002"/>
            <a:ext cx="3142836" cy="22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1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984" y="92092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021" y="126996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67513-2822-48F0-9921-54075B698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445" y="2226049"/>
            <a:ext cx="8624565" cy="4402295"/>
          </a:xfrm>
        </p:spPr>
        <p:txBody>
          <a:bodyPr>
            <a:no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2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3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Unzip it and put it in adequate location in your PC.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Let’s create a virtual environment where you will find all the functions for this course: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400" dirty="0"/>
              <a:t>Go in the folder and open the command line from that same folder by writing “</a:t>
            </a:r>
            <a:r>
              <a:rPr lang="en-US" sz="1400" dirty="0" err="1"/>
              <a:t>cmd</a:t>
            </a:r>
            <a:r>
              <a:rPr lang="en-US" sz="1400" dirty="0"/>
              <a:t>” in the path bar (with Windows)</a:t>
            </a:r>
          </a:p>
          <a:p>
            <a:pPr marL="1142983" lvl="1" indent="-457200">
              <a:buAutoNum type="arabicPeriod"/>
            </a:pPr>
            <a:r>
              <a:rPr lang="en-US" sz="1400" dirty="0"/>
              <a:t>In the command bar: execute the following line to create the “</a:t>
            </a:r>
            <a:r>
              <a:rPr lang="en-US" sz="1400" dirty="0" err="1"/>
              <a:t>solar_env</a:t>
            </a:r>
            <a:r>
              <a:rPr lang="en-US" sz="1400" dirty="0"/>
              <a:t>” </a:t>
            </a:r>
            <a:r>
              <a:rPr lang="en-US" sz="1400" dirty="0" err="1"/>
              <a:t>environnement</a:t>
            </a:r>
            <a:r>
              <a:rPr lang="en-US" sz="1400" dirty="0"/>
              <a:t> that you will use in your notebooks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“pip install </a:t>
            </a:r>
            <a:r>
              <a:rPr lang="en-US" sz="1400" dirty="0" err="1"/>
              <a:t>virtualenv</a:t>
            </a:r>
            <a:r>
              <a:rPr lang="en-US" sz="1400" dirty="0"/>
              <a:t>”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“python –m </a:t>
            </a:r>
            <a:r>
              <a:rPr lang="en-US" sz="1400" dirty="0" err="1"/>
              <a:t>virtualenv</a:t>
            </a:r>
            <a:r>
              <a:rPr lang="en-US" sz="1400" dirty="0"/>
              <a:t> </a:t>
            </a:r>
            <a:r>
              <a:rPr lang="en-US" sz="1400" dirty="0" err="1"/>
              <a:t>solar_env</a:t>
            </a:r>
            <a:r>
              <a:rPr lang="en-US" sz="1400" dirty="0"/>
              <a:t>”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“call </a:t>
            </a:r>
            <a:r>
              <a:rPr lang="en-US" sz="1400" dirty="0" err="1"/>
              <a:t>solar_env</a:t>
            </a:r>
            <a:r>
              <a:rPr lang="en-US" sz="1400" dirty="0"/>
              <a:t>\Scripts\activate”    (you should have a ‘</a:t>
            </a:r>
            <a:r>
              <a:rPr lang="en-US" sz="1400" dirty="0" err="1"/>
              <a:t>solar_env</a:t>
            </a:r>
            <a:r>
              <a:rPr lang="en-US" sz="1400" dirty="0"/>
              <a:t>’ on the left of </a:t>
            </a:r>
            <a:r>
              <a:rPr lang="en-US" sz="1400"/>
              <a:t>the command </a:t>
            </a:r>
            <a:r>
              <a:rPr lang="en-US" sz="1400" dirty="0"/>
              <a:t>at this point)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“pip install –r requirements.txt” (load all the libraries, take a little time, be patient)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“python -m </a:t>
            </a:r>
            <a:r>
              <a:rPr lang="en-US" sz="1400" dirty="0" err="1"/>
              <a:t>ipykernel</a:t>
            </a:r>
            <a:r>
              <a:rPr lang="en-US" sz="1400" dirty="0"/>
              <a:t> install --name=</a:t>
            </a:r>
            <a:r>
              <a:rPr lang="en-US" sz="1400" dirty="0" err="1"/>
              <a:t>solarkernel</a:t>
            </a:r>
            <a:r>
              <a:rPr lang="en-US" sz="1400" dirty="0"/>
              <a:t>” (create a kernel for the notebooks)</a:t>
            </a:r>
          </a:p>
          <a:p>
            <a:pPr marL="1600171" lvl="2" indent="-457200">
              <a:buAutoNum type="arabicPeriod"/>
            </a:pPr>
            <a:endParaRPr lang="en-US" sz="1400" dirty="0"/>
          </a:p>
          <a:p>
            <a:r>
              <a:rPr lang="en-US" sz="1400" dirty="0">
                <a:latin typeface="+mn-lt"/>
              </a:rPr>
              <a:t>It’s ready !</a:t>
            </a:r>
          </a:p>
          <a:p>
            <a:pPr marL="482599" indent="-457200">
              <a:buAutoNum type="arabicPeriod"/>
            </a:pPr>
            <a:endParaRPr lang="en-US" sz="1400" dirty="0">
              <a:latin typeface="+mn-lt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61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9245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9122F-5FB3-1B94-D313-9958EABD2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7AE76-4F2D-CFDA-95F5-7A30C426A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start a notebook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2A4913-1870-E2BB-B738-10EF836FE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62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C3F183FB-7012-74B8-71E1-5286572E44C9}"/>
              </a:ext>
            </a:extLst>
          </p:cNvPr>
          <p:cNvSpPr txBox="1">
            <a:spLocks/>
          </p:cNvSpPr>
          <p:nvPr/>
        </p:nvSpPr>
        <p:spPr>
          <a:xfrm>
            <a:off x="257382" y="2299650"/>
            <a:ext cx="8624565" cy="4402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+mn-lt"/>
              </a:rPr>
              <a:t>Go in the folder and open the command line from that same folder by writing “</a:t>
            </a:r>
            <a:r>
              <a:rPr lang="en-US" sz="1800" dirty="0" err="1">
                <a:latin typeface="+mn-lt"/>
              </a:rPr>
              <a:t>cmd</a:t>
            </a:r>
            <a:r>
              <a:rPr lang="en-US" sz="1800" dirty="0">
                <a:latin typeface="+mn-lt"/>
              </a:rPr>
              <a:t>” in the path bar (with Windows)</a:t>
            </a:r>
          </a:p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+mn-lt"/>
              </a:rPr>
              <a:t>In the command bar, </a:t>
            </a:r>
            <a:r>
              <a:rPr lang="en-US" sz="1800" dirty="0" err="1">
                <a:latin typeface="+mn-lt"/>
              </a:rPr>
              <a:t>exexute</a:t>
            </a:r>
            <a:r>
              <a:rPr lang="en-US" sz="1800" dirty="0">
                <a:latin typeface="+mn-lt"/>
              </a:rPr>
              <a:t>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“call </a:t>
            </a:r>
            <a:r>
              <a:rPr lang="en-US" sz="1800" dirty="0" err="1"/>
              <a:t>solar_env</a:t>
            </a:r>
            <a:r>
              <a:rPr lang="en-US" sz="1800" dirty="0"/>
              <a:t>\Scripts\activate” (go in the virtual env)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“</a:t>
            </a:r>
            <a:r>
              <a:rPr lang="en-US" sz="1800" dirty="0" err="1"/>
              <a:t>jupyter</a:t>
            </a:r>
            <a:r>
              <a:rPr lang="en-US" sz="1800" dirty="0"/>
              <a:t> notebook” (open the notebooks browser)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3. Browse to the notebooks folder, choose one and pick the </a:t>
            </a:r>
            <a:r>
              <a:rPr lang="en-US" sz="1800" dirty="0" err="1">
                <a:latin typeface="+mn-lt"/>
              </a:rPr>
              <a:t>solarkernel</a:t>
            </a:r>
            <a:r>
              <a:rPr lang="en-US" sz="1800" dirty="0">
                <a:latin typeface="+mn-lt"/>
              </a:rPr>
              <a:t> when asked.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0FF280-2AA0-AFD0-7EC1-A147C35CD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77"/>
          <a:stretch/>
        </p:blipFill>
        <p:spPr>
          <a:xfrm>
            <a:off x="8791782" y="2168002"/>
            <a:ext cx="3142836" cy="223367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F458C4-A386-DEBF-21B9-3734B0A0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08" y="4635610"/>
            <a:ext cx="7285485" cy="2170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50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474157" y="3134209"/>
            <a:ext cx="771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69AC23-FC50-C92B-0067-6965F04A5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41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09111-992A-65F0-46A8-2688A18D0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Audience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2B4D1B5-5AEA-0DD4-A864-1D41A71C9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92053"/>
              </p:ext>
            </p:extLst>
          </p:nvPr>
        </p:nvGraphicFramePr>
        <p:xfrm>
          <a:off x="1052021" y="758757"/>
          <a:ext cx="11139979" cy="5453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 descr="Une image contenant cercle, capture d’écran, conception, illustration&#10;&#10;Description générée automatiquement">
            <a:extLst>
              <a:ext uri="{FF2B5EF4-FFF2-40B4-BE49-F238E27FC236}">
                <a16:creationId xmlns:a16="http://schemas.microsoft.com/office/drawing/2014/main" id="{06891AD4-B58E-2B1F-195B-AAAE7A0752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87266" y="1254680"/>
            <a:ext cx="949258" cy="94925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5954DF-8F69-AB20-ECEA-9C87D76BC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56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chemeClr val="bg2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chemeClr val="bg2"/>
              </a:solidFill>
            </a:endParaRPr>
          </a:p>
          <a:p>
            <a:pPr marL="25399"/>
            <a:r>
              <a:rPr lang="fr-FR" sz="3200" b="1" dirty="0">
                <a:solidFill>
                  <a:schemeClr val="bg2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761FB1-6A25-F8BA-3037-93F5F2C03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D7CA8D-F7E9-4DB4-9EFF-5F098173D501}">
  <ds:schemaRefs>
    <ds:schemaRef ds:uri="http://purl.org/dc/terms/"/>
    <ds:schemaRef ds:uri="http://schemas.microsoft.com/office/2006/documentManagement/types"/>
    <ds:schemaRef ds:uri="http://purl.org/dc/dcmitype/"/>
    <ds:schemaRef ds:uri="abecb216-d8de-4d83-8e73-79eb1cf8f60b"/>
    <ds:schemaRef ds:uri="07db4f3e-3cf7-4130-9580-59837f4f61aa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c2def87-6459-45fe-82b8-2c44ad774fe7"/>
    <ds:schemaRef ds:uri="284c3d22-818e-4cb3-91ed-c315e7cac822"/>
  </ds:schemaRefs>
</ds:datastoreItem>
</file>

<file path=customXml/itemProps3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60353</TotalTime>
  <Words>4425</Words>
  <Application>Microsoft Office PowerPoint</Application>
  <PresentationFormat>Grand écran</PresentationFormat>
  <Paragraphs>604</Paragraphs>
  <Slides>62</Slides>
  <Notes>6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(Corps)</vt:lpstr>
      <vt:lpstr>Calibri Light</vt:lpstr>
      <vt:lpstr>Cambria Math</vt:lpstr>
      <vt:lpstr>Thème Office</vt:lpstr>
      <vt:lpstr>Présentation PowerPoint</vt:lpstr>
      <vt:lpstr>Agenda</vt:lpstr>
      <vt:lpstr>Curriculum</vt:lpstr>
      <vt:lpstr>Curriculum</vt:lpstr>
      <vt:lpstr>Curriculum</vt:lpstr>
      <vt:lpstr>Curriculum</vt:lpstr>
      <vt:lpstr>Présentation PowerPoint</vt:lpstr>
      <vt:lpstr>Audience</vt:lpstr>
      <vt:lpstr>Agenda</vt:lpstr>
      <vt:lpstr>Modeling 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Appendix</vt:lpstr>
      <vt:lpstr>Appendix</vt:lpstr>
      <vt:lpstr>Appendix</vt:lpstr>
      <vt:lpstr>Appendix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1732</cp:revision>
  <dcterms:created xsi:type="dcterms:W3CDTF">2019-05-16T10:04:01Z</dcterms:created>
  <dcterms:modified xsi:type="dcterms:W3CDTF">2023-11-27T07:16:35Z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